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75" r:id="rId2"/>
    <p:sldId id="257" r:id="rId3"/>
    <p:sldId id="286" r:id="rId4"/>
    <p:sldId id="285" r:id="rId5"/>
    <p:sldId id="276" r:id="rId6"/>
    <p:sldId id="288" r:id="rId7"/>
    <p:sldId id="279" r:id="rId8"/>
    <p:sldId id="289" r:id="rId9"/>
    <p:sldId id="259" r:id="rId10"/>
    <p:sldId id="277" r:id="rId11"/>
    <p:sldId id="283" r:id="rId12"/>
    <p:sldId id="260" r:id="rId13"/>
    <p:sldId id="292" r:id="rId14"/>
    <p:sldId id="293" r:id="rId15"/>
    <p:sldId id="291" r:id="rId16"/>
    <p:sldId id="282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2464"/>
    <a:srgbClr val="43506F"/>
    <a:srgbClr val="006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91749" autoAdjust="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31AE6-B035-4A25-A0F6-2BA5035294B2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A1727-189F-463E-BFBD-BBB381B69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0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 by unsplash.com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37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unsplash.com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A1727-189F-463E-BFBD-BBB381B694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1727-189F-463E-BFBD-BBB381B694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1727-189F-463E-BFBD-BBB381B694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smtClean="0"/>
              <a:t>장소</a:t>
            </a:r>
            <a:r>
              <a:rPr lang="en-US" altLang="ko-KR" smtClean="0"/>
              <a:t>, </a:t>
            </a:r>
            <a:r>
              <a:rPr lang="ko-KR" altLang="en-US" smtClean="0"/>
              <a:t>기기</a:t>
            </a:r>
            <a:r>
              <a:rPr lang="en-US" altLang="ko-KR" smtClean="0"/>
              <a:t>,</a:t>
            </a:r>
            <a:r>
              <a:rPr lang="en-US" altLang="ko-KR" baseline="0" smtClean="0"/>
              <a:t> RSSI</a:t>
            </a:r>
            <a:r>
              <a:rPr lang="ko-KR" altLang="en-US" baseline="0" smtClean="0"/>
              <a:t>강도로 표현할 수 있는 최대 거리가 이론과 너무 다름</a:t>
            </a:r>
            <a:endParaRPr lang="en-US" altLang="ko-KR" smtClean="0"/>
          </a:p>
          <a:p>
            <a:r>
              <a:rPr lang="en-US" altLang="ko-KR" baseline="0" smtClean="0"/>
              <a:t> - BLE </a:t>
            </a:r>
            <a:r>
              <a:rPr lang="ko-KR" altLang="en-US" baseline="0" smtClean="0"/>
              <a:t>신호가 </a:t>
            </a:r>
            <a:r>
              <a:rPr lang="en-US" altLang="ko-KR" baseline="0" smtClean="0"/>
              <a:t>5m </a:t>
            </a:r>
            <a:r>
              <a:rPr lang="ko-KR" altLang="en-US" baseline="0" smtClean="0"/>
              <a:t>이상은 의미</a:t>
            </a:r>
            <a:r>
              <a:rPr lang="en-US" altLang="ko-KR" baseline="0" smtClean="0"/>
              <a:t>x. </a:t>
            </a:r>
            <a:r>
              <a:rPr lang="ko-KR" altLang="en-US" baseline="0" smtClean="0"/>
              <a:t>회사 홍보에서는 신호의 유무만</a:t>
            </a:r>
            <a:r>
              <a:rPr lang="en-US" altLang="ko-KR" baseline="0" smtClean="0"/>
              <a:t>. </a:t>
            </a:r>
            <a:endParaRPr lang="en-US" altLang="ko-KR" smtClean="0"/>
          </a:p>
          <a:p>
            <a:r>
              <a:rPr lang="en-US" altLang="ko-KR" smtClean="0"/>
              <a:t>Rssi</a:t>
            </a:r>
            <a:r>
              <a:rPr lang="ko-KR" altLang="en-US" smtClean="0"/>
              <a:t>값으로 </a:t>
            </a:r>
            <a:r>
              <a:rPr lang="en-US" altLang="ko-KR" smtClean="0"/>
              <a:t>distance</a:t>
            </a:r>
            <a:r>
              <a:rPr lang="ko-KR" altLang="en-US" smtClean="0"/>
              <a:t>를 추산하는 것이 불가 </a:t>
            </a:r>
            <a:r>
              <a:rPr lang="en-US" altLang="ko-KR" smtClean="0"/>
              <a:t>(</a:t>
            </a:r>
            <a:r>
              <a:rPr lang="ko-KR" altLang="en-US" smtClean="0"/>
              <a:t>기기별로 상이하기도 함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각설비에 </a:t>
            </a:r>
            <a:r>
              <a:rPr lang="ko-KR" altLang="en-US" i="0" smtClean="0"/>
              <a:t>어떤근무자가 있는지로 대체하자고 </a:t>
            </a:r>
            <a:r>
              <a:rPr lang="ko-KR" altLang="en-US" smtClean="0"/>
              <a:t>제안</a:t>
            </a:r>
            <a:r>
              <a:rPr lang="en-US" altLang="ko-KR" smtClean="0"/>
              <a:t>, </a:t>
            </a:r>
            <a:r>
              <a:rPr lang="ko-KR" altLang="en-US" smtClean="0"/>
              <a:t>수락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1727-189F-463E-BFBD-BBB381B694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7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smtClean="0"/>
              <a:t>장소</a:t>
            </a:r>
            <a:r>
              <a:rPr lang="en-US" altLang="ko-KR" smtClean="0"/>
              <a:t>, </a:t>
            </a:r>
            <a:r>
              <a:rPr lang="ko-KR" altLang="en-US" smtClean="0"/>
              <a:t>기기</a:t>
            </a:r>
            <a:r>
              <a:rPr lang="en-US" altLang="ko-KR" smtClean="0"/>
              <a:t>,</a:t>
            </a:r>
            <a:r>
              <a:rPr lang="en-US" altLang="ko-KR" baseline="0" smtClean="0"/>
              <a:t> RSSI</a:t>
            </a:r>
            <a:r>
              <a:rPr lang="ko-KR" altLang="en-US" baseline="0" smtClean="0"/>
              <a:t>강도로 표현할 수 있는 최대 거리가 이론과 너무 다름</a:t>
            </a:r>
            <a:endParaRPr lang="en-US" altLang="ko-KR" smtClean="0"/>
          </a:p>
          <a:p>
            <a:r>
              <a:rPr lang="en-US" altLang="ko-KR" baseline="0" smtClean="0"/>
              <a:t> - BLE </a:t>
            </a:r>
            <a:r>
              <a:rPr lang="ko-KR" altLang="en-US" baseline="0" smtClean="0"/>
              <a:t>신호가 </a:t>
            </a:r>
            <a:r>
              <a:rPr lang="en-US" altLang="ko-KR" baseline="0" smtClean="0"/>
              <a:t>5m </a:t>
            </a:r>
            <a:r>
              <a:rPr lang="ko-KR" altLang="en-US" baseline="0" smtClean="0"/>
              <a:t>이상은 의미</a:t>
            </a:r>
            <a:r>
              <a:rPr lang="en-US" altLang="ko-KR" baseline="0" smtClean="0"/>
              <a:t>x. </a:t>
            </a:r>
            <a:r>
              <a:rPr lang="ko-KR" altLang="en-US" baseline="0" smtClean="0"/>
              <a:t>회사 홍보에서는 신호의 유무만</a:t>
            </a:r>
            <a:r>
              <a:rPr lang="en-US" altLang="ko-KR" baseline="0" smtClean="0"/>
              <a:t>. </a:t>
            </a:r>
            <a:endParaRPr lang="en-US" altLang="ko-KR" smtClean="0"/>
          </a:p>
          <a:p>
            <a:r>
              <a:rPr lang="en-US" altLang="ko-KR" smtClean="0"/>
              <a:t>Rssi</a:t>
            </a:r>
            <a:r>
              <a:rPr lang="ko-KR" altLang="en-US" smtClean="0"/>
              <a:t>값으로 </a:t>
            </a:r>
            <a:r>
              <a:rPr lang="en-US" altLang="ko-KR" smtClean="0"/>
              <a:t>distance</a:t>
            </a:r>
            <a:r>
              <a:rPr lang="ko-KR" altLang="en-US" smtClean="0"/>
              <a:t>를 추산하는 것이 불가 </a:t>
            </a:r>
            <a:r>
              <a:rPr lang="en-US" altLang="ko-KR" smtClean="0"/>
              <a:t>(</a:t>
            </a:r>
            <a:r>
              <a:rPr lang="ko-KR" altLang="en-US" smtClean="0"/>
              <a:t>기기별로 상이하기도 함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각설비에 </a:t>
            </a:r>
            <a:r>
              <a:rPr lang="ko-KR" altLang="en-US" i="0" smtClean="0"/>
              <a:t>어떤근무자가 있는지로 대체하자고 </a:t>
            </a:r>
            <a:r>
              <a:rPr lang="ko-KR" altLang="en-US" smtClean="0"/>
              <a:t>제안</a:t>
            </a:r>
            <a:r>
              <a:rPr lang="en-US" altLang="ko-KR" smtClean="0"/>
              <a:t>, </a:t>
            </a:r>
            <a:r>
              <a:rPr lang="ko-KR" altLang="en-US" smtClean="0"/>
              <a:t>수락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1727-189F-463E-BFBD-BBB381B694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02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원래는 </a:t>
            </a:r>
            <a:r>
              <a:rPr lang="en-US" altLang="ko-KR" smtClean="0"/>
              <a:t>Android</a:t>
            </a:r>
            <a:r>
              <a:rPr lang="en-US" altLang="ko-KR" baseline="0" smtClean="0"/>
              <a:t> studio</a:t>
            </a:r>
            <a:r>
              <a:rPr lang="ko-KR" altLang="en-US" baseline="0" smtClean="0"/>
              <a:t>를 사용하는게 이상적</a:t>
            </a:r>
            <a:r>
              <a:rPr lang="en-US" altLang="ko-KR" baseline="0" smtClean="0"/>
              <a:t>?</a:t>
            </a:r>
          </a:p>
          <a:p>
            <a:r>
              <a:rPr lang="ko-KR" altLang="en-US" baseline="0" smtClean="0"/>
              <a:t>비전공자 </a:t>
            </a:r>
            <a:r>
              <a:rPr lang="en-US" altLang="ko-KR" baseline="0" smtClean="0"/>
              <a:t>5</a:t>
            </a:r>
            <a:r>
              <a:rPr lang="ko-KR" altLang="en-US" baseline="0" smtClean="0"/>
              <a:t>명으로 구성된 팀이라 자바할수있는사람 한명밖에 없음</a:t>
            </a:r>
            <a:endParaRPr lang="en-US" altLang="ko-KR" baseline="0" smtClean="0"/>
          </a:p>
          <a:p>
            <a:r>
              <a:rPr lang="en-US" altLang="ko-KR" baseline="0" smtClean="0"/>
              <a:t>Javascript</a:t>
            </a:r>
            <a:r>
              <a:rPr lang="ko-KR" altLang="en-US" baseline="0" smtClean="0"/>
              <a:t>로 </a:t>
            </a:r>
            <a:r>
              <a:rPr lang="en-US" altLang="ko-KR" baseline="0" smtClean="0"/>
              <a:t>app</a:t>
            </a:r>
            <a:r>
              <a:rPr lang="ko-KR" altLang="en-US" baseline="0" smtClean="0"/>
              <a:t>을 작성할 수 있는 프레임워크였다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기존앱과 호환가능</a:t>
            </a:r>
            <a:endParaRPr lang="en-US" altLang="ko-KR" baseline="0" smtClean="0"/>
          </a:p>
          <a:p>
            <a:r>
              <a:rPr lang="en-US" altLang="ko-KR" smtClean="0"/>
              <a:t>Android studio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비교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1727-189F-463E-BFBD-BBB381B694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6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smtClean="0"/>
              <a:t>비콘 블루투스 쪽을 맡았는데</a:t>
            </a:r>
            <a:r>
              <a:rPr lang="en-US" altLang="ko-KR" smtClean="0"/>
              <a:t>, buildthing sdk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자체가 우리의 수준에 어려웠다</a:t>
            </a:r>
            <a:endParaRPr lang="en-US" altLang="ko-KR" baseline="0" smtClean="0"/>
          </a:p>
          <a:p>
            <a:pPr marL="228600" indent="-228600">
              <a:buAutoNum type="arabicParenR"/>
            </a:pPr>
            <a:r>
              <a:rPr lang="en-US" altLang="ko-KR" smtClean="0"/>
              <a:t>UI/UX</a:t>
            </a:r>
            <a:r>
              <a:rPr lang="en-US" altLang="ko-KR" baseline="0" smtClean="0"/>
              <a:t> . </a:t>
            </a:r>
            <a:r>
              <a:rPr lang="ko-KR" altLang="en-US" baseline="0" smtClean="0"/>
              <a:t>실제로 경험한 환경이 아니기 때문에 작은 기능 하나도 추가하기 어려움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1727-189F-463E-BFBD-BBB381B69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5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모니터링 화면 캡쳐 다시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1727-189F-463E-BFBD-BBB381B694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05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모니터링 화면 캡쳐 다시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1727-189F-463E-BFBD-BBB381B694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9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talking in the meeting">
            <a:extLst>
              <a:ext uri="{FF2B5EF4-FFF2-40B4-BE49-F238E27FC236}">
                <a16:creationId xmlns:a16="http://schemas.microsoft.com/office/drawing/2014/main" id="{8BC33014-D24E-4E24-9DC2-EADDE4B1DC9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DB908-DA71-4815-BBBC-CCCA0B999A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0EEE1-9830-43A0-BD23-EC7336BB0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3700" y="2864643"/>
            <a:ext cx="3784600" cy="1128713"/>
          </a:xfrm>
          <a:prstGeom prst="rect">
            <a:avLst/>
          </a:prstGeom>
        </p:spPr>
        <p:txBody>
          <a:bodyPr lIns="0" rIns="0" anchor="ctr"/>
          <a:lstStyle>
            <a:lvl1pPr algn="l">
              <a:lnSpc>
                <a:spcPct val="80000"/>
              </a:lnSpc>
              <a:spcBef>
                <a:spcPts val="0"/>
              </a:spcBef>
              <a:defRPr sz="4000" b="1">
                <a:solidFill>
                  <a:schemeClr val="bg1"/>
                </a:solidFill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D4E80-2F33-4340-900D-DC87BB9C2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3700" y="5454649"/>
            <a:ext cx="3784600" cy="417512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Noto Sans KR" panose="020B0500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D3332-139F-4887-B2B1-D8A90FF6B6FC}"/>
              </a:ext>
            </a:extLst>
          </p:cNvPr>
          <p:cNvSpPr/>
          <p:nvPr userDrawn="1"/>
        </p:nvSpPr>
        <p:spPr>
          <a:xfrm>
            <a:off x="3721100" y="533400"/>
            <a:ext cx="4749800" cy="57912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2B0D3-D1F1-4D55-83C5-829617B707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956023"/>
            <a:ext cx="1054100" cy="3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7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C316E6-6CF1-492E-8DF8-A67EC0A0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19ACE76E-29C4-4189-B564-31C66E3A5CA5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4C342-2759-48DF-B495-2E1578B4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2829A-F45F-424A-9EE1-1BC2B010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1B12-615F-455E-A99D-CAC01FF59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04D3-C275-4660-8DC9-34990BE31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Noto Sans KR" panose="020B0500000000000000" pitchFamily="34" charset="-127"/>
              </a:defRPr>
            </a:lvl1pPr>
            <a:lvl2pPr>
              <a:defRPr sz="2800">
                <a:latin typeface="Noto Sans KR" panose="020B0500000000000000" pitchFamily="34" charset="-127"/>
              </a:defRPr>
            </a:lvl2pPr>
            <a:lvl3pPr>
              <a:defRPr sz="2400">
                <a:latin typeface="Noto Sans KR" panose="020B0500000000000000" pitchFamily="34" charset="-127"/>
              </a:defRPr>
            </a:lvl3pPr>
            <a:lvl4pPr>
              <a:defRPr sz="2000">
                <a:latin typeface="Noto Sans KR" panose="020B0500000000000000" pitchFamily="34" charset="-127"/>
              </a:defRPr>
            </a:lvl4pPr>
            <a:lvl5pPr>
              <a:defRPr sz="2000">
                <a:latin typeface="Noto Sans KR" panose="020B0500000000000000" pitchFamily="34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B2040-A6B9-4CBF-8F85-D9F68604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Noto Sans KR" panose="020B0500000000000000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E504D-EBDD-4E84-8961-88A66E91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E7BA5E94-46F0-4889-8864-1FC55CA1E761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5D971-4E1E-4AD5-839C-4F4AD74B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7EC0A-0CDB-47B3-B6AF-8129D6AE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5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8440-6E01-4C1A-B981-A7512DE9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8CF1AA-FF01-418B-9404-2F11414F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Noto Sans KR" panose="020B0500000000000000" pitchFamily="34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5B68D-A8E0-44F4-AC83-039BE35AD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Noto Sans KR" panose="020B0500000000000000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DFC01-1B8B-4CBB-816A-00B311FD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DD14043C-7B24-4F93-8839-317919FE8E06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112E-4BA3-4C55-8ED1-449C300B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86BFC-0527-4D24-90A5-ADDC244D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A8BE-A516-4777-9ACD-33AE42FD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D2BF2-9B85-4DAB-BBBD-D459420F9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Noto Sans KR" panose="020B0500000000000000" pitchFamily="34" charset="-127"/>
              </a:defRPr>
            </a:lvl1pPr>
            <a:lvl2pPr>
              <a:defRPr>
                <a:latin typeface="Noto Sans KR" panose="020B0500000000000000" pitchFamily="34" charset="-127"/>
              </a:defRPr>
            </a:lvl2pPr>
            <a:lvl3pPr>
              <a:defRPr>
                <a:latin typeface="Noto Sans KR" panose="020B0500000000000000" pitchFamily="34" charset="-127"/>
              </a:defRPr>
            </a:lvl3pPr>
            <a:lvl4pPr>
              <a:defRPr>
                <a:latin typeface="Noto Sans KR" panose="020B0500000000000000" pitchFamily="34" charset="-127"/>
              </a:defRPr>
            </a:lvl4pPr>
            <a:lvl5pPr>
              <a:defRPr>
                <a:latin typeface="Noto Sans KR" panose="020B0500000000000000" pitchFamily="34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AC32B-8E2A-4AC6-97A1-B8BD02F7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71C8566B-97BF-44F9-A34D-3E08B289CB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77CC-0278-4D88-9134-0B71CDE0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57081-254D-43A3-88F9-03B34F52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9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7F6BC-5F20-4A82-838F-83EDEBDDB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E5B5C-6F93-4E3C-AE24-2A8280746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Noto Sans KR" panose="020B0500000000000000" pitchFamily="34" charset="-127"/>
              </a:defRPr>
            </a:lvl1pPr>
            <a:lvl2pPr>
              <a:defRPr>
                <a:latin typeface="Noto Sans KR" panose="020B0500000000000000" pitchFamily="34" charset="-127"/>
              </a:defRPr>
            </a:lvl2pPr>
            <a:lvl3pPr>
              <a:defRPr>
                <a:latin typeface="Noto Sans KR" panose="020B0500000000000000" pitchFamily="34" charset="-127"/>
              </a:defRPr>
            </a:lvl3pPr>
            <a:lvl4pPr>
              <a:defRPr>
                <a:latin typeface="Noto Sans KR" panose="020B0500000000000000" pitchFamily="34" charset="-127"/>
              </a:defRPr>
            </a:lvl4pPr>
            <a:lvl5pPr>
              <a:defRPr>
                <a:latin typeface="Noto Sans KR" panose="020B0500000000000000" pitchFamily="34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7908B-8388-435E-9D87-2DFDE881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6D77F754-264A-4892-ADA5-D58E8D36271C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AEAC-9A68-4695-9512-263C40B6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7BEDE-E766-4E8E-B818-31870FBD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2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E0A3564-723D-41D3-B9EA-871609FCFD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88146" y="2573980"/>
            <a:ext cx="2340804" cy="2855270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>
                    <a:alpha val="0"/>
                  </a:schemeClr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BBBD5-BED0-49DE-B4F4-2029A6E3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4961" y="6356350"/>
            <a:ext cx="831214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>
                <a:latin typeface="Noto Sans KR" panose="020B0500000000000000" pitchFamily="34" charset="-127"/>
              </a:defRPr>
            </a:lvl1pPr>
          </a:lstStyle>
          <a:p>
            <a:fld id="{431F706F-5AD1-4667-9D33-60AACD141A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6BB0B-D0A5-4EB1-851D-36F3C84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r>
              <a:rPr lang="id-ID" smtClean="0"/>
              <a:t>Lorem ipsum dolor sit amet, consectetuer adipiscing elit. Maecenas porttitor congue massa. </a:t>
            </a:r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8BA85-30E4-47B6-A747-1D2CDAF5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6" y="619124"/>
            <a:ext cx="4526722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5966D02-1B47-4273-8B82-223CA70AFE5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2785" y="2842897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EF928B6-4E7F-4034-B8D1-75C0637BD58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02785" y="3845119"/>
            <a:ext cx="1911526" cy="909024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1CE30B9-F21C-4A79-99B9-ACA2F018620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661860" y="2842897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7DA3CDA-7D24-4011-930C-25BB92B192E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661860" y="3845119"/>
            <a:ext cx="1911526" cy="909024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37BA423-0130-472A-90EF-1709C2CC87AE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20935" y="2842897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7A65C9-30ED-44CF-82E1-AAF1CA2C8AFD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420935" y="3845119"/>
            <a:ext cx="1911526" cy="909024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BFC2BAA-1D6A-4DD4-BEB2-5F5C4323B149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80009" y="2839722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44089D1-FC06-4DD1-B2FB-EADB0169514C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9180009" y="3841944"/>
            <a:ext cx="1911526" cy="909024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29847-2B81-4BC1-B595-F0B975F3FFF9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1F67930-9163-4FD2-A0A4-B051D337898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447221" y="2573980"/>
            <a:ext cx="2340804" cy="2855270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>
                    <a:alpha val="0"/>
                  </a:schemeClr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.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561DA37-3986-4E22-8B5F-26B5618F8DB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206296" y="2573980"/>
            <a:ext cx="2340804" cy="2855270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>
                    <a:alpha val="0"/>
                  </a:schemeClr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.</a:t>
            </a:r>
            <a:endParaRPr lang="en-US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D4C2F99B-9336-42BC-8CEA-BE83939E60D7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965370" y="2573980"/>
            <a:ext cx="2340804" cy="2855270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>
                    <a:alpha val="0"/>
                  </a:schemeClr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.</a:t>
            </a:r>
            <a:endParaRPr lang="en-US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EC6A4C3-75C2-4DEF-B118-DB59EE45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‹#›</a:t>
            </a:fld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83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90F95D8-1706-4564-A635-ED60CE2066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0925" y="2864644"/>
            <a:ext cx="4095748" cy="1128713"/>
          </a:xfrm>
          <a:prstGeom prst="rect">
            <a:avLst/>
          </a:prstGeom>
        </p:spPr>
        <p:txBody>
          <a:bodyPr lIns="0" rIns="0" anchor="ctr"/>
          <a:lstStyle>
            <a:lvl1pPr algn="l">
              <a:lnSpc>
                <a:spcPct val="80000"/>
              </a:lnSpc>
              <a:spcBef>
                <a:spcPts val="0"/>
              </a:spcBef>
              <a:defRPr sz="4000" b="1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3607F7-9B94-45C5-B793-0F27A56043B9}"/>
              </a:ext>
            </a:extLst>
          </p:cNvPr>
          <p:cNvCxnSpPr>
            <a:cxnSpLocks/>
          </p:cNvCxnSpPr>
          <p:nvPr userDrawn="1"/>
        </p:nvCxnSpPr>
        <p:spPr>
          <a:xfrm>
            <a:off x="3238500" y="2262187"/>
            <a:ext cx="0" cy="2333626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D13D55B-BCD4-4284-BCE3-AC5C1F266B5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375015" y="3199909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r">
              <a:lnSpc>
                <a:spcPct val="100000"/>
              </a:lnSpc>
              <a:buNone/>
              <a:defRPr sz="6000" b="1">
                <a:solidFill>
                  <a:schemeClr val="tx1"/>
                </a:solidFill>
                <a:latin typeface="Noto Sans K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D993D53-3383-4169-B6F2-96630B0A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64801" y="6356350"/>
            <a:ext cx="841374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>
                <a:latin typeface="Noto Sans KR" panose="020B0500000000000000" pitchFamily="34" charset="-127"/>
              </a:defRPr>
            </a:lvl1pPr>
          </a:lstStyle>
          <a:p>
            <a:fld id="{431F706F-5AD1-4667-9D33-60AACD141A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886E4B5-0E6A-477A-A1AB-E178881B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r>
              <a:rPr lang="id-ID" smtClean="0"/>
              <a:t>Lorem ipsum dolor sit amet, consectetuer adipiscing elit. Maecenas porttitor congue massa. </a:t>
            </a:r>
            <a:endParaRPr lang="id-ID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7B8AF5-5D23-4D46-8585-AEDFD121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‹#›</a:t>
            </a:fld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2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64801" y="6356350"/>
            <a:ext cx="841374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>
                <a:latin typeface="Noto Sans KR" panose="020B0500000000000000" pitchFamily="34" charset="-127"/>
              </a:defRPr>
            </a:lvl1pPr>
          </a:lstStyle>
          <a:p>
            <a:fld id="{431F706F-5AD1-4667-9D33-60AACD141A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r>
              <a:rPr lang="id-ID" smtClean="0"/>
              <a:t>Lorem ipsum dolor sit amet, consectetuer adipiscing elit. Maecenas porttitor congue massa. </a:t>
            </a:r>
            <a:endParaRPr lang="id-ID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‹#›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38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95281" y="6356350"/>
            <a:ext cx="810894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>
                <a:latin typeface="Noto Sans KR" panose="020B0500000000000000" pitchFamily="34" charset="-127"/>
              </a:defRPr>
            </a:lvl1pPr>
          </a:lstStyle>
          <a:p>
            <a:fld id="{431F706F-5AD1-4667-9D33-60AACD141A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r>
              <a:rPr lang="id-ID" smtClean="0"/>
              <a:t>Lorem ipsum dolor sit amet, consectetuer adipiscing elit. Maecenas porttitor congue massa. </a:t>
            </a:r>
            <a:endParaRPr lang="id-ID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‹#›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647697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CEB28D-5B13-40E8-A2DF-7EAB2BB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146" y="1150356"/>
            <a:ext cx="10815706" cy="36511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  <a:latin typeface="Noto Sans KR" panose="020B0500000000000000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772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talking in the meeting">
            <a:extLst>
              <a:ext uri="{FF2B5EF4-FFF2-40B4-BE49-F238E27FC236}">
                <a16:creationId xmlns:a16="http://schemas.microsoft.com/office/drawing/2014/main" id="{8BC33014-D24E-4E24-9DC2-EADDE4B1DC9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DB908-DA71-4815-BBBC-CCCA0B999A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0EEE1-9830-43A0-BD23-EC7336BB0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3700" y="2864643"/>
            <a:ext cx="3784600" cy="1128713"/>
          </a:xfrm>
          <a:prstGeom prst="rect">
            <a:avLst/>
          </a:prstGeom>
        </p:spPr>
        <p:txBody>
          <a:bodyPr lIns="0" r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4000" b="1">
                <a:solidFill>
                  <a:schemeClr val="bg1"/>
                </a:solidFill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D3332-139F-4887-B2B1-D8A90FF6B6FC}"/>
              </a:ext>
            </a:extLst>
          </p:cNvPr>
          <p:cNvSpPr/>
          <p:nvPr userDrawn="1"/>
        </p:nvSpPr>
        <p:spPr>
          <a:xfrm>
            <a:off x="3721100" y="1253493"/>
            <a:ext cx="4749800" cy="4351014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09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26BB-F2F6-4D58-A798-EA1ED9A9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451B-793B-4FF2-A125-4D75EA194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  <a:lvl2pPr>
              <a:defRPr>
                <a:latin typeface="Noto Sans KR" panose="020B0500000000000000" pitchFamily="34" charset="-127"/>
              </a:defRPr>
            </a:lvl2pPr>
            <a:lvl3pPr>
              <a:defRPr>
                <a:latin typeface="Noto Sans KR" panose="020B0500000000000000" pitchFamily="34" charset="-127"/>
              </a:defRPr>
            </a:lvl3pPr>
            <a:lvl4pPr>
              <a:defRPr>
                <a:latin typeface="Noto Sans KR" panose="020B0500000000000000" pitchFamily="34" charset="-127"/>
              </a:defRPr>
            </a:lvl4pPr>
            <a:lvl5pPr>
              <a:defRPr>
                <a:latin typeface="Noto Sans KR" panose="020B0500000000000000" pitchFamily="34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49D4-B1A8-4283-8C34-755D4F521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  <a:lvl2pPr>
              <a:defRPr>
                <a:latin typeface="Noto Sans KR" panose="020B0500000000000000" pitchFamily="34" charset="-127"/>
              </a:defRPr>
            </a:lvl2pPr>
            <a:lvl3pPr>
              <a:defRPr>
                <a:latin typeface="Noto Sans KR" panose="020B0500000000000000" pitchFamily="34" charset="-127"/>
              </a:defRPr>
            </a:lvl3pPr>
            <a:lvl4pPr>
              <a:defRPr>
                <a:latin typeface="Noto Sans KR" panose="020B0500000000000000" pitchFamily="34" charset="-127"/>
              </a:defRPr>
            </a:lvl4pPr>
            <a:lvl5pPr>
              <a:defRPr>
                <a:latin typeface="Noto Sans KR" panose="020B0500000000000000" pitchFamily="34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F4384-9CE7-4073-81B4-3C75B4E2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88A1AD6F-4151-48C2-BE83-53F2C89FD75B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A60BC-5C63-4372-BDE4-4CA1B986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27E31-8DED-4818-8E2F-8E5DD817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F52F-9E44-4EEA-84EF-512AB855C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BB7B6-877E-4D91-8EC1-A7D14E099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Noto Sans KR" panose="020B0500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99008-9592-4886-BB33-8B0EDE6A4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  <a:lvl2pPr>
              <a:defRPr>
                <a:latin typeface="Noto Sans KR" panose="020B0500000000000000" pitchFamily="34" charset="-127"/>
              </a:defRPr>
            </a:lvl2pPr>
            <a:lvl3pPr>
              <a:defRPr>
                <a:latin typeface="Noto Sans KR" panose="020B0500000000000000" pitchFamily="34" charset="-127"/>
              </a:defRPr>
            </a:lvl3pPr>
            <a:lvl4pPr>
              <a:defRPr>
                <a:latin typeface="Noto Sans KR" panose="020B0500000000000000" pitchFamily="34" charset="-127"/>
              </a:defRPr>
            </a:lvl4pPr>
            <a:lvl5pPr>
              <a:defRPr>
                <a:latin typeface="Noto Sans KR" panose="020B0500000000000000" pitchFamily="34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4159A-DBEE-433D-950E-6B1AC61C7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Noto Sans KR" panose="020B0500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EB697-00D7-4D74-8F38-F6D120956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  <a:lvl2pPr>
              <a:defRPr>
                <a:latin typeface="Noto Sans KR" panose="020B0500000000000000" pitchFamily="34" charset="-127"/>
              </a:defRPr>
            </a:lvl2pPr>
            <a:lvl3pPr>
              <a:defRPr>
                <a:latin typeface="Noto Sans KR" panose="020B0500000000000000" pitchFamily="34" charset="-127"/>
              </a:defRPr>
            </a:lvl3pPr>
            <a:lvl4pPr>
              <a:defRPr>
                <a:latin typeface="Noto Sans KR" panose="020B0500000000000000" pitchFamily="34" charset="-127"/>
              </a:defRPr>
            </a:lvl4pPr>
            <a:lvl5pPr>
              <a:defRPr>
                <a:latin typeface="Noto Sans KR" panose="020B0500000000000000" pitchFamily="34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AE292-C7EF-4403-A96C-C0BFAE2F0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7ED786E1-AA75-4EEC-9371-FD88646E9B58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47AAC3-AB18-42A7-AC46-6ABC7160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869CA-6C0F-49D4-A77B-8EF3DED8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17B0-F963-43E4-BE10-215132E5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746F8-A2BB-4FD5-B25F-3E9F6730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CA5A1F11-A279-4AB6-8718-E988E2458A98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C19DB-9DCD-4EB3-A0F9-0ADD38D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95201-09BC-449A-B223-34326B03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KR" panose="020B0500000000000000" pitchFamily="34" charset="-127"/>
              </a:defRPr>
            </a:lvl1pPr>
          </a:lstStyle>
          <a:p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2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27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4110818" y="1919992"/>
            <a:ext cx="4287058" cy="20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ko-KR" altLang="en-US" sz="4400" smtClean="0">
                <a:latin typeface="Noto Sans KR" panose="020B0500000000000000" pitchFamily="34" charset="-127"/>
                <a:ea typeface="Noto Sans KR" panose="020B0500000000000000" pitchFamily="34" charset="-127"/>
                <a:cs typeface="Montserrat"/>
                <a:sym typeface="Montserrat"/>
              </a:rPr>
              <a:t>스마트 라인</a:t>
            </a:r>
            <a:r>
              <a:rPr lang="en-US" altLang="ko-KR" sz="4400" smtClean="0">
                <a:latin typeface="Noto Sans KR" panose="020B0500000000000000" pitchFamily="34" charset="-127"/>
                <a:ea typeface="Noto Sans KR" panose="020B0500000000000000" pitchFamily="34" charset="-127"/>
                <a:cs typeface="Montserrat"/>
                <a:sym typeface="Montserrat"/>
              </a:rPr>
              <a:t/>
            </a:r>
            <a:br>
              <a:rPr lang="en-US" altLang="ko-KR" sz="4400" smtClean="0">
                <a:latin typeface="Noto Sans KR" panose="020B0500000000000000" pitchFamily="34" charset="-127"/>
                <a:ea typeface="Noto Sans KR" panose="020B0500000000000000" pitchFamily="34" charset="-127"/>
                <a:cs typeface="Montserrat"/>
                <a:sym typeface="Montserrat"/>
              </a:rPr>
            </a:br>
            <a:r>
              <a:rPr lang="en-US" sz="4400" smtClean="0">
                <a:latin typeface="Noto Sans KR" panose="020B0500000000000000" pitchFamily="34" charset="-127"/>
                <a:ea typeface="Noto Sans KR" panose="020B0500000000000000" pitchFamily="34" charset="-127"/>
                <a:cs typeface="Montserrat"/>
                <a:sym typeface="Montserrat"/>
              </a:rPr>
              <a:t>모니터링</a:t>
            </a:r>
            <a:br>
              <a:rPr lang="en-US" sz="4400" smtClean="0">
                <a:latin typeface="Noto Sans KR" panose="020B0500000000000000" pitchFamily="34" charset="-127"/>
                <a:ea typeface="Noto Sans KR" panose="020B0500000000000000" pitchFamily="34" charset="-127"/>
                <a:cs typeface="Montserrat"/>
                <a:sym typeface="Montserrat"/>
              </a:rPr>
            </a:br>
            <a:r>
              <a:rPr lang="ko-KR" altLang="en-US" sz="4400" smtClean="0">
                <a:ea typeface="Noto Sans KR" panose="020B0500000000000000" pitchFamily="34" charset="-127"/>
                <a:cs typeface="Montserrat"/>
                <a:sym typeface="Montserrat"/>
              </a:rPr>
              <a:t>어플리케이션</a:t>
            </a:r>
            <a:r>
              <a:rPr lang="en-US" altLang="ko-KR" sz="4400">
                <a:ea typeface="Noto Sans KR" panose="020B0500000000000000" pitchFamily="34" charset="-127"/>
                <a:cs typeface="Montserrat"/>
                <a:sym typeface="Montserrat"/>
              </a:rPr>
              <a:t/>
            </a:r>
            <a:br>
              <a:rPr lang="en-US" altLang="ko-KR" sz="4400">
                <a:ea typeface="Noto Sans KR" panose="020B0500000000000000" pitchFamily="34" charset="-127"/>
                <a:cs typeface="Montserrat"/>
                <a:sym typeface="Montserrat"/>
              </a:rPr>
            </a:br>
            <a:endParaRPr lang="en-US" sz="4400" smtClean="0">
              <a:latin typeface="Noto Sans KR" panose="020B0500000000000000" pitchFamily="34" charset="-127"/>
              <a:ea typeface="Noto Sans KR" panose="020B0500000000000000" pitchFamily="34" charset="-127"/>
              <a:cs typeface="Montserrat"/>
              <a:sym typeface="Montserrat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ctrTitle"/>
          </p:nvPr>
        </p:nvSpPr>
        <p:spPr>
          <a:xfrm>
            <a:off x="3580983" y="5643272"/>
            <a:ext cx="5038318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2000" spc="30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박승범  구진범  신민호  정현우  차수연</a:t>
            </a:r>
            <a:endParaRPr sz="2000" spc="30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113200" y="113175"/>
            <a:ext cx="280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SSAFY &amp; SAMSUNG SDI</a:t>
            </a:r>
            <a:endParaRPr sz="1600" b="1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4044142" y="5085261"/>
            <a:ext cx="230021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b="1" smtClean="0">
                <a:solidFill>
                  <a:srgbClr val="E8F1F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/>
                <a:sym typeface="Open Sans"/>
              </a:rPr>
              <a:t>2021. 05. 21. </a:t>
            </a:r>
            <a:endParaRPr b="1">
              <a:solidFill>
                <a:srgbClr val="E8F1F6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/>
              <a:sym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0818" y="3905175"/>
            <a:ext cx="4718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chemeClr val="bg1"/>
                </a:solidFill>
              </a:rPr>
              <a:t>SSACON</a:t>
            </a:r>
            <a:endParaRPr lang="ko-KR" altLang="en-US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9C21B-79C7-4D77-A452-764E4E1D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86514-CB0B-4BEC-B75D-FF19FF6C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10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73E8C4-2530-4E11-87C6-1349CC63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수정된 개발 계획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3811C-E6D9-4C90-99AD-9D3B1703C034}"/>
              </a:ext>
            </a:extLst>
          </p:cNvPr>
          <p:cNvSpPr txBox="1"/>
          <p:nvPr/>
        </p:nvSpPr>
        <p:spPr>
          <a:xfrm>
            <a:off x="8757617" y="2367773"/>
            <a:ext cx="2520000" cy="12870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비콘 기능 테스트했지만 결과가 예상과 다름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와이어프레임 재작성</a:t>
            </a:r>
            <a:endParaRPr lang="en-US" altLang="ko-KR" sz="1400" smtClean="0">
              <a:latin typeface="Noto Sans KR" panose="020B0500000000000000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DE416-FDF2-4479-8EF2-FA3F4BCAAEB5}"/>
              </a:ext>
            </a:extLst>
          </p:cNvPr>
          <p:cNvSpPr/>
          <p:nvPr/>
        </p:nvSpPr>
        <p:spPr>
          <a:xfrm>
            <a:off x="749317" y="1458543"/>
            <a:ext cx="840936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id-ID" sz="1600" b="1">
                <a:latin typeface="Noto Sans KR" panose="020B0500000000000000" pitchFamily="34" charset="-127"/>
              </a:rPr>
              <a:t>WEEK 1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484E6F-DE08-44DE-9315-54BC7135B473}"/>
              </a:ext>
            </a:extLst>
          </p:cNvPr>
          <p:cNvSpPr txBox="1"/>
          <p:nvPr/>
        </p:nvSpPr>
        <p:spPr>
          <a:xfrm>
            <a:off x="4753467" y="2367773"/>
            <a:ext cx="2520000" cy="1287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프로젝트 설계</a:t>
            </a:r>
            <a:endParaRPr lang="en-US" altLang="ko-KR" sz="140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와이어프레임 작성</a:t>
            </a:r>
            <a:endParaRPr lang="en-US" altLang="ko-KR" sz="1400" smtClean="0">
              <a:latin typeface="Noto Sans KR" panose="020B0500000000000000" pitchFamily="34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8F92-4D05-45D6-8A1C-BB222026795A}"/>
              </a:ext>
            </a:extLst>
          </p:cNvPr>
          <p:cNvSpPr/>
          <p:nvPr/>
        </p:nvSpPr>
        <p:spPr>
          <a:xfrm>
            <a:off x="4802075" y="1458543"/>
            <a:ext cx="840936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id-ID" sz="1600" b="1">
                <a:latin typeface="Noto Sans KR" panose="020B0500000000000000" pitchFamily="34" charset="-127"/>
              </a:rPr>
              <a:t>WEEK 2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3FEE77-BEA8-4841-BB4F-825AC65EF4F6}"/>
              </a:ext>
            </a:extLst>
          </p:cNvPr>
          <p:cNvSpPr txBox="1"/>
          <p:nvPr/>
        </p:nvSpPr>
        <p:spPr>
          <a:xfrm>
            <a:off x="749317" y="2367773"/>
            <a:ext cx="2520000" cy="1287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프로젝트 설계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명세 파악</a:t>
            </a: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1C0DD9-5F8C-4A79-9AC5-809A5E76312E}"/>
              </a:ext>
            </a:extLst>
          </p:cNvPr>
          <p:cNvSpPr/>
          <p:nvPr/>
        </p:nvSpPr>
        <p:spPr>
          <a:xfrm>
            <a:off x="8903443" y="1458543"/>
            <a:ext cx="840936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id-ID" sz="1600" b="1">
                <a:latin typeface="Noto Sans KR" panose="020B0500000000000000" pitchFamily="34" charset="-127"/>
              </a:rPr>
              <a:t>WEEK </a:t>
            </a:r>
            <a:r>
              <a:rPr lang="en-US" sz="1600" b="1" smtClean="0">
                <a:latin typeface="Noto Sans KR" panose="020B0500000000000000" pitchFamily="34" charset="-127"/>
              </a:rPr>
              <a:t>3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B64A31-492D-478C-86D8-A1CA7AA03ED8}"/>
              </a:ext>
            </a:extLst>
          </p:cNvPr>
          <p:cNvCxnSpPr>
            <a:cxnSpLocks/>
          </p:cNvCxnSpPr>
          <p:nvPr/>
        </p:nvCxnSpPr>
        <p:spPr>
          <a:xfrm>
            <a:off x="786986" y="1961664"/>
            <a:ext cx="10618028" cy="0"/>
          </a:xfrm>
          <a:prstGeom prst="line">
            <a:avLst/>
          </a:prstGeom>
          <a:ln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66C8A4-DF56-44A9-B1B9-1F4BA3175098}"/>
              </a:ext>
            </a:extLst>
          </p:cNvPr>
          <p:cNvGrpSpPr/>
          <p:nvPr/>
        </p:nvGrpSpPr>
        <p:grpSpPr>
          <a:xfrm>
            <a:off x="749317" y="1829462"/>
            <a:ext cx="264404" cy="264404"/>
            <a:chOff x="2149012" y="2066750"/>
            <a:chExt cx="914400" cy="9144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B891AE5-92E9-401A-B111-443620DEC05A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7ED4D-AC7A-4AB7-8E49-3D4BE7356A44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3A6E3C-C5FB-49AF-9BCA-A64F8FC866CE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33CD427-D4C2-4CE8-839B-C5F80CCE5F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565445-0002-40E2-ACF4-D834C56EE8AA}"/>
              </a:ext>
            </a:extLst>
          </p:cNvPr>
          <p:cNvGrpSpPr/>
          <p:nvPr/>
        </p:nvGrpSpPr>
        <p:grpSpPr>
          <a:xfrm>
            <a:off x="4802075" y="1829462"/>
            <a:ext cx="264404" cy="264404"/>
            <a:chOff x="2149012" y="2066750"/>
            <a:chExt cx="914400" cy="9144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8333F5-8550-4097-9F83-D485C326F439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6466A91-7463-437A-8613-21D32356194C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B20D15-5509-4931-9F05-B19D4B1C9E83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843FB6B-409C-4C85-9FB6-0419E4DFE2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7CED66-C9AC-4719-9951-8307B5F9D7CF}"/>
              </a:ext>
            </a:extLst>
          </p:cNvPr>
          <p:cNvGrpSpPr/>
          <p:nvPr/>
        </p:nvGrpSpPr>
        <p:grpSpPr>
          <a:xfrm>
            <a:off x="8903443" y="1829462"/>
            <a:ext cx="264404" cy="264404"/>
            <a:chOff x="2149012" y="2066750"/>
            <a:chExt cx="914400" cy="9144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3007F5-4B52-4585-92F0-33EE2A698C01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C25C306-BD68-4B83-A29D-4B07E42857F0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BED8B80-1817-4A36-A35F-A0D0855C98E2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A2204C-1174-4B84-AB5D-B022968BED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8134ADE-13B6-45E2-A416-7CC9FC6FB32E}"/>
              </a:ext>
            </a:extLst>
          </p:cNvPr>
          <p:cNvSpPr/>
          <p:nvPr/>
        </p:nvSpPr>
        <p:spPr>
          <a:xfrm>
            <a:off x="853318" y="2202388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FA946D9-6551-4B30-8AC6-5BF895EAF3A1}"/>
              </a:ext>
            </a:extLst>
          </p:cNvPr>
          <p:cNvSpPr/>
          <p:nvPr/>
        </p:nvSpPr>
        <p:spPr>
          <a:xfrm>
            <a:off x="4906076" y="2202388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F8BFCD9F-CCDB-45C1-AF2C-A0A8D7B55FD1}"/>
              </a:ext>
            </a:extLst>
          </p:cNvPr>
          <p:cNvSpPr/>
          <p:nvPr/>
        </p:nvSpPr>
        <p:spPr>
          <a:xfrm>
            <a:off x="9007443" y="2202388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cxnSp>
        <p:nvCxnSpPr>
          <p:cNvPr id="59" name="Straight Connector 28">
            <a:extLst>
              <a:ext uri="{FF2B5EF4-FFF2-40B4-BE49-F238E27FC236}">
                <a16:creationId xmlns:a16="http://schemas.microsoft.com/office/drawing/2014/main" id="{84B64A31-492D-478C-86D8-A1CA7AA03ED8}"/>
              </a:ext>
            </a:extLst>
          </p:cNvPr>
          <p:cNvCxnSpPr>
            <a:cxnSpLocks/>
          </p:cNvCxnSpPr>
          <p:nvPr/>
        </p:nvCxnSpPr>
        <p:spPr>
          <a:xfrm>
            <a:off x="786986" y="4527261"/>
            <a:ext cx="10618028" cy="0"/>
          </a:xfrm>
          <a:prstGeom prst="line">
            <a:avLst/>
          </a:prstGeom>
          <a:ln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03811C-E6D9-4C90-99AD-9D3B1703C034}"/>
              </a:ext>
            </a:extLst>
          </p:cNvPr>
          <p:cNvSpPr txBox="1"/>
          <p:nvPr/>
        </p:nvSpPr>
        <p:spPr>
          <a:xfrm>
            <a:off x="8757617" y="4942182"/>
            <a:ext cx="2520000" cy="12870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피드백 바탕으로 수정</a:t>
            </a:r>
            <a:r>
              <a:rPr lang="en-US" altLang="ko-KR" sz="1400" smtClean="0">
                <a:latin typeface="Noto Sans KR" panose="020B0500000000000000" pitchFamily="34" charset="-127"/>
              </a:rPr>
              <a:t>, </a:t>
            </a:r>
            <a:r>
              <a:rPr lang="ko-KR" altLang="en-US" sz="1400" smtClean="0">
                <a:latin typeface="Noto Sans KR" panose="020B0500000000000000" pitchFamily="34" charset="-127"/>
              </a:rPr>
              <a:t>보완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발표 및 </a:t>
            </a:r>
            <a:r>
              <a:rPr lang="en-US" altLang="ko-KR" sz="1400" smtClean="0">
                <a:latin typeface="Noto Sans KR" panose="020B0500000000000000" pitchFamily="34" charset="-127"/>
              </a:rPr>
              <a:t>UCC </a:t>
            </a:r>
            <a:r>
              <a:rPr lang="ko-KR" altLang="en-US" sz="1400" smtClean="0">
                <a:latin typeface="Noto Sans KR" panose="020B0500000000000000" pitchFamily="34" charset="-127"/>
              </a:rPr>
              <a:t>준비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86" name="Rectangle 16">
            <a:extLst>
              <a:ext uri="{FF2B5EF4-FFF2-40B4-BE49-F238E27FC236}">
                <a16:creationId xmlns:a16="http://schemas.microsoft.com/office/drawing/2014/main" id="{533DE416-FDF2-4479-8EF2-FA3F4BCAAEB5}"/>
              </a:ext>
            </a:extLst>
          </p:cNvPr>
          <p:cNvSpPr/>
          <p:nvPr/>
        </p:nvSpPr>
        <p:spPr>
          <a:xfrm>
            <a:off x="749317" y="4048022"/>
            <a:ext cx="840936" cy="43704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40000"/>
              </a:lnSpc>
            </a:pPr>
            <a:r>
              <a:rPr lang="id-ID" sz="1600" b="1" smtClean="0">
                <a:latin typeface="Noto Sans KR" panose="020B0500000000000000" pitchFamily="34" charset="-127"/>
              </a:rPr>
              <a:t>WEEK </a:t>
            </a:r>
            <a:r>
              <a:rPr lang="en-US" sz="1600" b="1" smtClean="0">
                <a:latin typeface="Noto Sans KR" panose="020B0500000000000000" pitchFamily="34" charset="-127"/>
              </a:rPr>
              <a:t>4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F484E6F-DE08-44DE-9315-54BC7135B473}"/>
              </a:ext>
            </a:extLst>
          </p:cNvPr>
          <p:cNvSpPr txBox="1"/>
          <p:nvPr/>
        </p:nvSpPr>
        <p:spPr>
          <a:xfrm>
            <a:off x="4753467" y="4942182"/>
            <a:ext cx="2520000" cy="12870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비콘 이용해 실험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개발 진행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백엔드 로직 완성</a:t>
            </a:r>
            <a:endParaRPr lang="en-US" altLang="ko-KR" sz="1400" smtClean="0">
              <a:latin typeface="Noto Sans KR" panose="020B0500000000000000" pitchFamily="34" charset="-127"/>
            </a:endParaRPr>
          </a:p>
        </p:txBody>
      </p:sp>
      <p:sp>
        <p:nvSpPr>
          <p:cNvPr id="88" name="Rectangle 20">
            <a:extLst>
              <a:ext uri="{FF2B5EF4-FFF2-40B4-BE49-F238E27FC236}">
                <a16:creationId xmlns:a16="http://schemas.microsoft.com/office/drawing/2014/main" id="{22AC8F92-4D05-45D6-8A1C-BB222026795A}"/>
              </a:ext>
            </a:extLst>
          </p:cNvPr>
          <p:cNvSpPr/>
          <p:nvPr/>
        </p:nvSpPr>
        <p:spPr>
          <a:xfrm>
            <a:off x="4802075" y="4048022"/>
            <a:ext cx="840936" cy="43704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40000"/>
              </a:lnSpc>
            </a:pPr>
            <a:r>
              <a:rPr lang="id-ID" sz="1600" b="1">
                <a:latin typeface="Noto Sans KR" panose="020B0500000000000000" pitchFamily="34" charset="-127"/>
              </a:rPr>
              <a:t>WEEK </a:t>
            </a:r>
            <a:r>
              <a:rPr lang="en-US" sz="1600" b="1" smtClean="0">
                <a:latin typeface="Noto Sans KR" panose="020B0500000000000000" pitchFamily="34" charset="-127"/>
              </a:rPr>
              <a:t>5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3FEE77-BEA8-4841-BB4F-825AC65EF4F6}"/>
              </a:ext>
            </a:extLst>
          </p:cNvPr>
          <p:cNvSpPr txBox="1"/>
          <p:nvPr/>
        </p:nvSpPr>
        <p:spPr>
          <a:xfrm>
            <a:off x="749317" y="4942182"/>
            <a:ext cx="2520000" cy="12870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기술스택 변경</a:t>
            </a:r>
            <a:endParaRPr lang="en-US" altLang="ko-KR" sz="140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개발 시작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비콘 이용해 실험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endParaRPr lang="en-US" altLang="ko-KR" sz="1400" smtClean="0">
              <a:latin typeface="Noto Sans KR" panose="020B0500000000000000" pitchFamily="34" charset="-127"/>
            </a:endParaRPr>
          </a:p>
        </p:txBody>
      </p:sp>
      <p:sp>
        <p:nvSpPr>
          <p:cNvPr id="90" name="Rectangle 26">
            <a:extLst>
              <a:ext uri="{FF2B5EF4-FFF2-40B4-BE49-F238E27FC236}">
                <a16:creationId xmlns:a16="http://schemas.microsoft.com/office/drawing/2014/main" id="{E51C0DD9-5F8C-4A79-9AC5-809A5E76312E}"/>
              </a:ext>
            </a:extLst>
          </p:cNvPr>
          <p:cNvSpPr/>
          <p:nvPr/>
        </p:nvSpPr>
        <p:spPr>
          <a:xfrm>
            <a:off x="8903443" y="4048022"/>
            <a:ext cx="840936" cy="43704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40000"/>
              </a:lnSpc>
            </a:pPr>
            <a:r>
              <a:rPr lang="id-ID" sz="1600" b="1">
                <a:latin typeface="Noto Sans KR" panose="020B0500000000000000" pitchFamily="34" charset="-127"/>
              </a:rPr>
              <a:t>WEEK </a:t>
            </a:r>
            <a:r>
              <a:rPr lang="en-US" sz="1600" b="1" smtClean="0">
                <a:latin typeface="Noto Sans KR" panose="020B0500000000000000" pitchFamily="34" charset="-127"/>
              </a:rPr>
              <a:t>6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grpSp>
        <p:nvGrpSpPr>
          <p:cNvPr id="91" name="Group 9">
            <a:extLst>
              <a:ext uri="{FF2B5EF4-FFF2-40B4-BE49-F238E27FC236}">
                <a16:creationId xmlns:a16="http://schemas.microsoft.com/office/drawing/2014/main" id="{FC66C8A4-DF56-44A9-B1B9-1F4BA3175098}"/>
              </a:ext>
            </a:extLst>
          </p:cNvPr>
          <p:cNvGrpSpPr/>
          <p:nvPr/>
        </p:nvGrpSpPr>
        <p:grpSpPr>
          <a:xfrm>
            <a:off x="749317" y="4418941"/>
            <a:ext cx="264404" cy="264404"/>
            <a:chOff x="2149012" y="2066750"/>
            <a:chExt cx="914400" cy="914400"/>
          </a:xfrm>
        </p:grpSpPr>
        <p:sp>
          <p:nvSpPr>
            <p:cNvPr id="92" name="Oval 1">
              <a:extLst>
                <a:ext uri="{FF2B5EF4-FFF2-40B4-BE49-F238E27FC236}">
                  <a16:creationId xmlns:a16="http://schemas.microsoft.com/office/drawing/2014/main" id="{6B891AE5-92E9-401A-B111-443620DEC05A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93" name="Group 8">
              <a:extLst>
                <a:ext uri="{FF2B5EF4-FFF2-40B4-BE49-F238E27FC236}">
                  <a16:creationId xmlns:a16="http://schemas.microsoft.com/office/drawing/2014/main" id="{DE97ED4D-AC7A-4AB7-8E49-3D4BE7356A44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94" name="Straight Connector 7">
                <a:extLst>
                  <a:ext uri="{FF2B5EF4-FFF2-40B4-BE49-F238E27FC236}">
                    <a16:creationId xmlns:a16="http://schemas.microsoft.com/office/drawing/2014/main" id="{B13A6E3C-C5FB-49AF-9BCA-A64F8FC866CE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24">
                <a:extLst>
                  <a:ext uri="{FF2B5EF4-FFF2-40B4-BE49-F238E27FC236}">
                    <a16:creationId xmlns:a16="http://schemas.microsoft.com/office/drawing/2014/main" id="{233CD427-D4C2-4CE8-839B-C5F80CCE5F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27">
            <a:extLst>
              <a:ext uri="{FF2B5EF4-FFF2-40B4-BE49-F238E27FC236}">
                <a16:creationId xmlns:a16="http://schemas.microsoft.com/office/drawing/2014/main" id="{EF565445-0002-40E2-ACF4-D834C56EE8AA}"/>
              </a:ext>
            </a:extLst>
          </p:cNvPr>
          <p:cNvGrpSpPr/>
          <p:nvPr/>
        </p:nvGrpSpPr>
        <p:grpSpPr>
          <a:xfrm>
            <a:off x="4802075" y="4418941"/>
            <a:ext cx="264404" cy="264404"/>
            <a:chOff x="2149012" y="2066750"/>
            <a:chExt cx="914400" cy="914400"/>
          </a:xfrm>
        </p:grpSpPr>
        <p:sp>
          <p:nvSpPr>
            <p:cNvPr id="97" name="Oval 29">
              <a:extLst>
                <a:ext uri="{FF2B5EF4-FFF2-40B4-BE49-F238E27FC236}">
                  <a16:creationId xmlns:a16="http://schemas.microsoft.com/office/drawing/2014/main" id="{A58333F5-8550-4097-9F83-D485C326F439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98" name="Group 34">
              <a:extLst>
                <a:ext uri="{FF2B5EF4-FFF2-40B4-BE49-F238E27FC236}">
                  <a16:creationId xmlns:a16="http://schemas.microsoft.com/office/drawing/2014/main" id="{F6466A91-7463-437A-8613-21D32356194C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99" name="Straight Connector 35">
                <a:extLst>
                  <a:ext uri="{FF2B5EF4-FFF2-40B4-BE49-F238E27FC236}">
                    <a16:creationId xmlns:a16="http://schemas.microsoft.com/office/drawing/2014/main" id="{C8B20D15-5509-4931-9F05-B19D4B1C9E83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36">
                <a:extLst>
                  <a:ext uri="{FF2B5EF4-FFF2-40B4-BE49-F238E27FC236}">
                    <a16:creationId xmlns:a16="http://schemas.microsoft.com/office/drawing/2014/main" id="{D843FB6B-409C-4C85-9FB6-0419E4DFE2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Group 42">
            <a:extLst>
              <a:ext uri="{FF2B5EF4-FFF2-40B4-BE49-F238E27FC236}">
                <a16:creationId xmlns:a16="http://schemas.microsoft.com/office/drawing/2014/main" id="{E07CED66-C9AC-4719-9951-8307B5F9D7CF}"/>
              </a:ext>
            </a:extLst>
          </p:cNvPr>
          <p:cNvGrpSpPr/>
          <p:nvPr/>
        </p:nvGrpSpPr>
        <p:grpSpPr>
          <a:xfrm>
            <a:off x="8903443" y="4418941"/>
            <a:ext cx="264404" cy="264404"/>
            <a:chOff x="2149012" y="2066750"/>
            <a:chExt cx="914400" cy="914400"/>
          </a:xfrm>
        </p:grpSpPr>
        <p:sp>
          <p:nvSpPr>
            <p:cNvPr id="102" name="Oval 43">
              <a:extLst>
                <a:ext uri="{FF2B5EF4-FFF2-40B4-BE49-F238E27FC236}">
                  <a16:creationId xmlns:a16="http://schemas.microsoft.com/office/drawing/2014/main" id="{773007F5-4B52-4585-92F0-33EE2A698C01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103" name="Group 44">
              <a:extLst>
                <a:ext uri="{FF2B5EF4-FFF2-40B4-BE49-F238E27FC236}">
                  <a16:creationId xmlns:a16="http://schemas.microsoft.com/office/drawing/2014/main" id="{FC25C306-BD68-4B83-A29D-4B07E42857F0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104" name="Straight Connector 45">
                <a:extLst>
                  <a:ext uri="{FF2B5EF4-FFF2-40B4-BE49-F238E27FC236}">
                    <a16:creationId xmlns:a16="http://schemas.microsoft.com/office/drawing/2014/main" id="{9BED8B80-1817-4A36-A35F-A0D0855C98E2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46">
                <a:extLst>
                  <a:ext uri="{FF2B5EF4-FFF2-40B4-BE49-F238E27FC236}">
                    <a16:creationId xmlns:a16="http://schemas.microsoft.com/office/drawing/2014/main" id="{7BA2204C-1174-4B84-AB5D-B022968BED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Isosceles Triangle 10">
            <a:extLst>
              <a:ext uri="{FF2B5EF4-FFF2-40B4-BE49-F238E27FC236}">
                <a16:creationId xmlns:a16="http://schemas.microsoft.com/office/drawing/2014/main" id="{38134ADE-13B6-45E2-A416-7CC9FC6FB32E}"/>
              </a:ext>
            </a:extLst>
          </p:cNvPr>
          <p:cNvSpPr/>
          <p:nvPr/>
        </p:nvSpPr>
        <p:spPr>
          <a:xfrm>
            <a:off x="853318" y="4776797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7" name="Isosceles Triangle 47">
            <a:extLst>
              <a:ext uri="{FF2B5EF4-FFF2-40B4-BE49-F238E27FC236}">
                <a16:creationId xmlns:a16="http://schemas.microsoft.com/office/drawing/2014/main" id="{DFA946D9-6551-4B30-8AC6-5BF895EAF3A1}"/>
              </a:ext>
            </a:extLst>
          </p:cNvPr>
          <p:cNvSpPr/>
          <p:nvPr/>
        </p:nvSpPr>
        <p:spPr>
          <a:xfrm>
            <a:off x="4906076" y="4776797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9" name="Isosceles Triangle 49">
            <a:extLst>
              <a:ext uri="{FF2B5EF4-FFF2-40B4-BE49-F238E27FC236}">
                <a16:creationId xmlns:a16="http://schemas.microsoft.com/office/drawing/2014/main" id="{F8BFCD9F-CCDB-45C1-AF2C-A0A8D7B55FD1}"/>
              </a:ext>
            </a:extLst>
          </p:cNvPr>
          <p:cNvSpPr/>
          <p:nvPr/>
        </p:nvSpPr>
        <p:spPr>
          <a:xfrm>
            <a:off x="9007443" y="4776797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29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C86F0-823E-4DD8-B810-6EE3F2E43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D576B-D6F3-42DA-9BD4-3FA0CAB7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11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73FE2B1-A4D6-4C27-A16E-C7298760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</p:spPr>
        <p:txBody>
          <a:bodyPr/>
          <a:lstStyle/>
          <a:p>
            <a:r>
              <a:rPr lang="ko-KR" altLang="en-US" smtClean="0"/>
              <a:t>기술 스택에 대한 고민</a:t>
            </a:r>
            <a:endParaRPr 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527126" y="3549668"/>
            <a:ext cx="7137749" cy="2579614"/>
            <a:chOff x="2705099" y="3549668"/>
            <a:chExt cx="7137749" cy="25796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C70636-F6BC-46CC-ACF8-D831206F7E4F}"/>
                </a:ext>
              </a:extLst>
            </p:cNvPr>
            <p:cNvSpPr txBox="1"/>
            <p:nvPr/>
          </p:nvSpPr>
          <p:spPr>
            <a:xfrm>
              <a:off x="2705099" y="4186589"/>
              <a:ext cx="3240000" cy="1526160"/>
            </a:xfrm>
            <a:prstGeom prst="rect">
              <a:avLst/>
            </a:prstGeom>
            <a:noFill/>
          </p:spPr>
          <p:txBody>
            <a:bodyPr wrap="square" lIns="0" tIns="108000" rIns="0" bIns="108000" rtlCol="0">
              <a:spAutoFit/>
            </a:bodyPr>
            <a:lstStyle/>
            <a:p>
              <a:pPr marL="180975" indent="-180975">
                <a:lnSpc>
                  <a:spcPct val="250000"/>
                </a:lnSpc>
                <a:spcAft>
                  <a:spcPts val="600"/>
                </a:spcAft>
                <a:buFont typeface="Arial" panose="020B0604020202020204" pitchFamily="34" charset="0"/>
                <a:buChar char="›"/>
              </a:pPr>
              <a:r>
                <a:rPr lang="en-US" sz="1600" smtClean="0">
                  <a:latin typeface="Noto Sans KR" panose="020B0500000000000000" pitchFamily="34" charset="-127"/>
                </a:rPr>
                <a:t>Android </a:t>
              </a:r>
              <a:r>
                <a:rPr lang="ko-KR" altLang="en-US" sz="1600" smtClean="0">
                  <a:latin typeface="Noto Sans KR" panose="020B0500000000000000" pitchFamily="34" charset="-127"/>
                </a:rPr>
                <a:t>공식 통합 개발 환경</a:t>
              </a:r>
              <a:endParaRPr lang="en-US" sz="1600" smtClean="0">
                <a:latin typeface="Noto Sans KR" panose="020B0500000000000000" pitchFamily="34" charset="-127"/>
              </a:endParaRPr>
            </a:p>
            <a:p>
              <a:pPr marL="180975" indent="-180975">
                <a:lnSpc>
                  <a:spcPct val="250000"/>
                </a:lnSpc>
                <a:spcAft>
                  <a:spcPts val="600"/>
                </a:spcAft>
                <a:buFont typeface="Arial" panose="020B0604020202020204" pitchFamily="34" charset="0"/>
                <a:buChar char="›"/>
              </a:pPr>
              <a:r>
                <a:rPr lang="en-US" sz="1600" smtClean="0">
                  <a:latin typeface="Noto Sans KR" panose="020B0500000000000000" pitchFamily="34" charset="-127"/>
                </a:rPr>
                <a:t>Java </a:t>
              </a:r>
              <a:r>
                <a:rPr lang="ko-KR" altLang="en-US" sz="1600" smtClean="0">
                  <a:latin typeface="Noto Sans KR" panose="020B0500000000000000" pitchFamily="34" charset="-127"/>
                </a:rPr>
                <a:t>기반 개발 지원</a:t>
              </a:r>
              <a:endParaRPr lang="id-ID" sz="1600" dirty="0">
                <a:latin typeface="Noto Sans KR" panose="020B0500000000000000" pitchFamily="34" charset="-12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E3C14B-C70A-4E20-970D-E947CDC53E63}"/>
                </a:ext>
              </a:extLst>
            </p:cNvPr>
            <p:cNvSpPr/>
            <p:nvPr/>
          </p:nvSpPr>
          <p:spPr>
            <a:xfrm>
              <a:off x="2705099" y="3637756"/>
              <a:ext cx="2625827" cy="369332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n-US" b="1" smtClean="0">
                  <a:solidFill>
                    <a:srgbClr val="002060"/>
                  </a:solidFill>
                  <a:latin typeface="Noto Sans KR" panose="020B0500000000000000" pitchFamily="34" charset="-127"/>
                </a:rPr>
                <a:t>Android Studio</a:t>
              </a:r>
              <a:endParaRPr lang="en-US" b="1">
                <a:solidFill>
                  <a:srgbClr val="002060"/>
                </a:solidFill>
                <a:latin typeface="Noto Sans KR" panose="020B05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2B2BC2-6C11-4FD2-A2B5-8D425441FB95}"/>
                </a:ext>
              </a:extLst>
            </p:cNvPr>
            <p:cNvSpPr txBox="1"/>
            <p:nvPr/>
          </p:nvSpPr>
          <p:spPr>
            <a:xfrm>
              <a:off x="6602848" y="4186589"/>
              <a:ext cx="3240000" cy="1526160"/>
            </a:xfrm>
            <a:prstGeom prst="rect">
              <a:avLst/>
            </a:prstGeom>
            <a:noFill/>
          </p:spPr>
          <p:txBody>
            <a:bodyPr wrap="square" lIns="0" tIns="108000" rIns="0" bIns="108000" rtlCol="0">
              <a:spAutoFit/>
            </a:bodyPr>
            <a:lstStyle/>
            <a:p>
              <a:pPr marL="180975" indent="-180975">
                <a:lnSpc>
                  <a:spcPct val="250000"/>
                </a:lnSpc>
                <a:spcAft>
                  <a:spcPts val="600"/>
                </a:spcAft>
                <a:buFont typeface="Arial" panose="020B0604020202020204" pitchFamily="34" charset="0"/>
                <a:buChar char="›"/>
              </a:pPr>
              <a:r>
                <a:rPr lang="en-US" altLang="ko-KR" sz="1600" smtClean="0">
                  <a:latin typeface="Noto Sans KR" panose="020B0500000000000000" pitchFamily="34" charset="-127"/>
                </a:rPr>
                <a:t>Apache</a:t>
              </a:r>
              <a:r>
                <a:rPr lang="ko-KR" altLang="en-US" sz="1600" smtClean="0">
                  <a:latin typeface="Noto Sans KR" panose="020B0500000000000000" pitchFamily="34" charset="-127"/>
                </a:rPr>
                <a:t>의 모바일 개발 프레임워크</a:t>
              </a:r>
              <a:endParaRPr lang="en-US" sz="1600" smtClean="0">
                <a:latin typeface="Noto Sans KR" panose="020B0500000000000000" pitchFamily="34" charset="-127"/>
              </a:endParaRPr>
            </a:p>
            <a:p>
              <a:pPr marL="180975" indent="-180975">
                <a:lnSpc>
                  <a:spcPct val="250000"/>
                </a:lnSpc>
                <a:spcAft>
                  <a:spcPts val="600"/>
                </a:spcAft>
                <a:buFont typeface="Arial" panose="020B0604020202020204" pitchFamily="34" charset="0"/>
                <a:buChar char="›"/>
              </a:pPr>
              <a:r>
                <a:rPr lang="en-US" sz="1600" smtClean="0">
                  <a:latin typeface="Noto Sans KR" panose="020B0500000000000000" pitchFamily="34" charset="-127"/>
                </a:rPr>
                <a:t>Javascript </a:t>
              </a:r>
              <a:r>
                <a:rPr lang="ko-KR" altLang="en-US" sz="1600" smtClean="0">
                  <a:latin typeface="Noto Sans KR" panose="020B0500000000000000" pitchFamily="34" charset="-127"/>
                </a:rPr>
                <a:t>기반 개발 지원</a:t>
              </a:r>
              <a:endParaRPr lang="id-ID" sz="1600" dirty="0">
                <a:latin typeface="Noto Sans KR" panose="020B0500000000000000" pitchFamily="34" charset="-127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ECD520-E90F-4F8D-9AE5-67953D931C59}"/>
                </a:ext>
              </a:extLst>
            </p:cNvPr>
            <p:cNvSpPr/>
            <p:nvPr/>
          </p:nvSpPr>
          <p:spPr>
            <a:xfrm>
              <a:off x="6602849" y="3637756"/>
              <a:ext cx="1196738" cy="369332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r>
                <a:rPr lang="en-US" b="1" smtClean="0">
                  <a:solidFill>
                    <a:srgbClr val="002060"/>
                  </a:solidFill>
                  <a:latin typeface="Noto Sans KR" panose="020B0500000000000000" pitchFamily="34" charset="-127"/>
                </a:rPr>
                <a:t>CORDOVA</a:t>
              </a:r>
              <a:endParaRPr lang="en-US" b="1">
                <a:solidFill>
                  <a:srgbClr val="002060"/>
                </a:solidFill>
                <a:latin typeface="Noto Sans KR" panose="020B0500000000000000" pitchFamily="34" charset="-127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FCEBD2-C674-49B4-A47A-1C423449D97D}"/>
                </a:ext>
              </a:extLst>
            </p:cNvPr>
            <p:cNvCxnSpPr>
              <a:cxnSpLocks/>
            </p:cNvCxnSpPr>
            <p:nvPr/>
          </p:nvCxnSpPr>
          <p:spPr>
            <a:xfrm>
              <a:off x="2705099" y="6129282"/>
              <a:ext cx="324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7E3BB78-BF22-4B14-9F68-0052C98AB983}"/>
                </a:ext>
              </a:extLst>
            </p:cNvPr>
            <p:cNvCxnSpPr/>
            <p:nvPr/>
          </p:nvCxnSpPr>
          <p:spPr>
            <a:xfrm>
              <a:off x="2705099" y="3549668"/>
              <a:ext cx="324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64BA4A-0695-4AF6-987B-3BF2E648D0E1}"/>
                </a:ext>
              </a:extLst>
            </p:cNvPr>
            <p:cNvCxnSpPr>
              <a:cxnSpLocks/>
            </p:cNvCxnSpPr>
            <p:nvPr/>
          </p:nvCxnSpPr>
          <p:spPr>
            <a:xfrm>
              <a:off x="6602847" y="6129282"/>
              <a:ext cx="324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55131F-6983-437E-843A-9025BD22060F}"/>
                </a:ext>
              </a:extLst>
            </p:cNvPr>
            <p:cNvCxnSpPr/>
            <p:nvPr/>
          </p:nvCxnSpPr>
          <p:spPr>
            <a:xfrm>
              <a:off x="6602847" y="3549668"/>
              <a:ext cx="324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5173BE7-01FF-4F2B-8247-C76A16354055}"/>
                </a:ext>
              </a:extLst>
            </p:cNvPr>
            <p:cNvCxnSpPr/>
            <p:nvPr/>
          </p:nvCxnSpPr>
          <p:spPr>
            <a:xfrm>
              <a:off x="2705099" y="4095177"/>
              <a:ext cx="324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5A60C53-80A3-4AAF-BEFC-99EEF8048560}"/>
                </a:ext>
              </a:extLst>
            </p:cNvPr>
            <p:cNvCxnSpPr/>
            <p:nvPr/>
          </p:nvCxnSpPr>
          <p:spPr>
            <a:xfrm>
              <a:off x="6602847" y="4095177"/>
              <a:ext cx="324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Google Developers Korea Blog: Android Studio 2.1 - Android N 개발자 프리뷰 지원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83" y="1308170"/>
            <a:ext cx="2150086" cy="215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66" y="1355631"/>
            <a:ext cx="2056616" cy="23136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07" y="4880962"/>
            <a:ext cx="1664582" cy="104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38C76A-746C-4A56-A357-1E750F3F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00F45-4037-4FE9-8D51-5674AEC5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12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50A273-170D-46B7-8411-151B798D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</p:spPr>
        <p:txBody>
          <a:bodyPr/>
          <a:lstStyle/>
          <a:p>
            <a:r>
              <a:rPr lang="ko-KR" altLang="en-US" smtClean="0"/>
              <a:t>발생한 이슈들</a:t>
            </a:r>
            <a:endParaRPr 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8147" y="1662991"/>
            <a:ext cx="10815706" cy="4141619"/>
            <a:chOff x="688146" y="1495425"/>
            <a:chExt cx="10815706" cy="41416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065E67-1563-4D02-B6C6-761BD3B56FF3}"/>
                </a:ext>
              </a:extLst>
            </p:cNvPr>
            <p:cNvSpPr/>
            <p:nvPr/>
          </p:nvSpPr>
          <p:spPr>
            <a:xfrm>
              <a:off x="688146" y="2937334"/>
              <a:ext cx="10815706" cy="1261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97F1D-A257-489D-BF71-E7C913BE0400}"/>
                </a:ext>
              </a:extLst>
            </p:cNvPr>
            <p:cNvSpPr/>
            <p:nvPr/>
          </p:nvSpPr>
          <p:spPr>
            <a:xfrm>
              <a:off x="688146" y="4375665"/>
              <a:ext cx="10815706" cy="1261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1B1A9B0-E87F-4CD1-B92A-7CAE9C9FAEC6}"/>
                </a:ext>
              </a:extLst>
            </p:cNvPr>
            <p:cNvSpPr/>
            <p:nvPr/>
          </p:nvSpPr>
          <p:spPr>
            <a:xfrm>
              <a:off x="688146" y="1495425"/>
              <a:ext cx="10815706" cy="1261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21EB577-106D-4801-BA52-54D20D34E5CA}"/>
                </a:ext>
              </a:extLst>
            </p:cNvPr>
            <p:cNvGrpSpPr/>
            <p:nvPr/>
          </p:nvGrpSpPr>
          <p:grpSpPr>
            <a:xfrm>
              <a:off x="2324100" y="3129339"/>
              <a:ext cx="8982074" cy="954319"/>
              <a:chOff x="2057398" y="1668673"/>
              <a:chExt cx="9248776" cy="95431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6801A8-DEFE-4A54-8ED2-5A066B5CBD76}"/>
                  </a:ext>
                </a:extLst>
              </p:cNvPr>
              <p:cNvSpPr/>
              <p:nvPr/>
            </p:nvSpPr>
            <p:spPr>
              <a:xfrm>
                <a:off x="2057398" y="1668673"/>
                <a:ext cx="6096000" cy="400110"/>
              </a:xfrm>
              <a:prstGeom prst="rect">
                <a:avLst/>
              </a:prstGeom>
              <a:noFill/>
            </p:spPr>
            <p:txBody>
              <a:bodyPr lIns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2000" b="1" smtClean="0">
                    <a:solidFill>
                      <a:srgbClr val="002060"/>
                    </a:solidFill>
                    <a:latin typeface="Noto Sans KR" panose="020B0500000000000000" pitchFamily="34" charset="-127"/>
                  </a:rPr>
                  <a:t>백그라운드 실행 제한</a:t>
                </a:r>
                <a:endParaRPr lang="id-ID" sz="2000" b="1" dirty="0">
                  <a:solidFill>
                    <a:srgbClr val="002060"/>
                  </a:solidFill>
                  <a:latin typeface="Noto Sans KR" panose="020B0500000000000000" pitchFamily="34" charset="-127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B7E018-3342-4CB7-8576-18D778DE3F2B}"/>
                  </a:ext>
                </a:extLst>
              </p:cNvPr>
              <p:cNvSpPr/>
              <p:nvPr/>
            </p:nvSpPr>
            <p:spPr>
              <a:xfrm>
                <a:off x="2057398" y="2022828"/>
                <a:ext cx="9248776" cy="600164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smtClean="0">
                    <a:latin typeface="Noto Sans KR" panose="020B0500000000000000" pitchFamily="34" charset="-127"/>
                  </a:rPr>
                  <a:t>Android 10 </a:t>
                </a:r>
                <a:r>
                  <a:rPr lang="ko-KR" altLang="en-US" sz="1400" smtClean="0">
                    <a:latin typeface="Noto Sans KR" panose="020B0500000000000000" pitchFamily="34" charset="-127"/>
                  </a:rPr>
                  <a:t>이상이면 앱이 백그라운드에서 실행될 </a:t>
                </a:r>
                <a:r>
                  <a:rPr lang="ko-KR" altLang="en-US" sz="1400" smtClean="0">
                    <a:latin typeface="Noto Sans KR" panose="020B0500000000000000" pitchFamily="34" charset="-127"/>
                  </a:rPr>
                  <a:t>때 앱이 자동으로 꺼지는 현상 발생</a:t>
                </a:r>
                <a:endParaRPr lang="en-US" altLang="ko-KR" sz="1400" smtClean="0">
                  <a:latin typeface="Noto Sans KR" panose="020B0500000000000000" pitchFamily="34" charset="-12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ko-KR" sz="1400" smtClean="0">
                    <a:latin typeface="Noto Sans KR" panose="020B0500000000000000" pitchFamily="34" charset="-127"/>
                  </a:rPr>
                  <a:t>Android 11 </a:t>
                </a:r>
                <a:r>
                  <a:rPr lang="ko-KR" altLang="en-US" sz="1400" smtClean="0">
                    <a:latin typeface="Noto Sans KR" panose="020B0500000000000000" pitchFamily="34" charset="-127"/>
                  </a:rPr>
                  <a:t>이상이면 위치 권한 설정이 필수임</a:t>
                </a:r>
                <a:endParaRPr lang="en-US" altLang="ko-KR" sz="1400" smtClean="0">
                  <a:latin typeface="Noto Sans KR" panose="020B0500000000000000" pitchFamily="34" charset="-127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8A4FEA-7AE0-4505-AC60-B2C565921534}"/>
                </a:ext>
              </a:extLst>
            </p:cNvPr>
            <p:cNvGrpSpPr/>
            <p:nvPr/>
          </p:nvGrpSpPr>
          <p:grpSpPr>
            <a:xfrm>
              <a:off x="2324100" y="4567611"/>
              <a:ext cx="8982074" cy="954319"/>
              <a:chOff x="2057398" y="1668673"/>
              <a:chExt cx="9248776" cy="95431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EDE9A6-C48E-4C92-983D-95038EACAE82}"/>
                  </a:ext>
                </a:extLst>
              </p:cNvPr>
              <p:cNvSpPr/>
              <p:nvPr/>
            </p:nvSpPr>
            <p:spPr>
              <a:xfrm>
                <a:off x="2057398" y="1668673"/>
                <a:ext cx="6096000" cy="400110"/>
              </a:xfrm>
              <a:prstGeom prst="rect">
                <a:avLst/>
              </a:prstGeom>
              <a:noFill/>
            </p:spPr>
            <p:txBody>
              <a:bodyPr lIns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2000" b="1" smtClean="0">
                    <a:solidFill>
                      <a:srgbClr val="002060"/>
                    </a:solidFill>
                    <a:latin typeface="Noto Sans KR" panose="020B0500000000000000" pitchFamily="34" charset="-127"/>
                  </a:rPr>
                  <a:t>블루투스 연결</a:t>
                </a:r>
                <a:endParaRPr lang="id-ID" sz="2000" b="1" dirty="0">
                  <a:solidFill>
                    <a:srgbClr val="002060"/>
                  </a:solidFill>
                  <a:latin typeface="Noto Sans KR" panose="020B0500000000000000" pitchFamily="34" charset="-127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76A5323-B064-492A-B747-DF11A937573D}"/>
                  </a:ext>
                </a:extLst>
              </p:cNvPr>
              <p:cNvSpPr/>
              <p:nvPr/>
            </p:nvSpPr>
            <p:spPr>
              <a:xfrm>
                <a:off x="2057398" y="2022828"/>
                <a:ext cx="9248776" cy="600164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smtClean="0">
                    <a:latin typeface="Noto Sans KR" panose="020B0500000000000000" pitchFamily="34" charset="-127"/>
                  </a:rPr>
                  <a:t>비콘과 모바일 기기를 연결하기 위한 </a:t>
                </a:r>
                <a:r>
                  <a:rPr lang="en-US" altLang="ko-KR" sz="1400" smtClean="0">
                    <a:latin typeface="Noto Sans KR" panose="020B0500000000000000" pitchFamily="34" charset="-127"/>
                  </a:rPr>
                  <a:t>SDK </a:t>
                </a:r>
                <a:r>
                  <a:rPr lang="ko-KR" altLang="en-US" sz="1400" smtClean="0">
                    <a:latin typeface="Noto Sans KR" panose="020B0500000000000000" pitchFamily="34" charset="-127"/>
                  </a:rPr>
                  <a:t>코드의 난이도가 상당함</a:t>
                </a:r>
                <a:endParaRPr lang="en-US" altLang="ko-KR" sz="1400" smtClean="0">
                  <a:latin typeface="Noto Sans KR" panose="020B0500000000000000" pitchFamily="34" charset="-127"/>
                </a:endParaRPr>
              </a:p>
              <a:p>
                <a:pPr>
                  <a:spcAft>
                    <a:spcPts val="600"/>
                  </a:spcAft>
                </a:pPr>
                <a:endParaRPr lang="id-ID" sz="1400" dirty="0">
                  <a:latin typeface="Noto Sans KR" panose="020B0500000000000000" pitchFamily="34" charset="-127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AB168C3-E06E-4869-992A-57BED71C5448}"/>
                </a:ext>
              </a:extLst>
            </p:cNvPr>
            <p:cNvGrpSpPr/>
            <p:nvPr/>
          </p:nvGrpSpPr>
          <p:grpSpPr>
            <a:xfrm>
              <a:off x="2324100" y="1687427"/>
              <a:ext cx="8982074" cy="954319"/>
              <a:chOff x="2057398" y="1668673"/>
              <a:chExt cx="9248776" cy="95431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100C0C0-D5C8-4102-BB1F-4CA7B124DEDB}"/>
                  </a:ext>
                </a:extLst>
              </p:cNvPr>
              <p:cNvSpPr/>
              <p:nvPr/>
            </p:nvSpPr>
            <p:spPr>
              <a:xfrm>
                <a:off x="2057398" y="1668673"/>
                <a:ext cx="6096000" cy="400110"/>
              </a:xfrm>
              <a:prstGeom prst="rect">
                <a:avLst/>
              </a:prstGeom>
              <a:noFill/>
            </p:spPr>
            <p:txBody>
              <a:bodyPr lIns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b="1" smtClean="0">
                    <a:solidFill>
                      <a:srgbClr val="002060"/>
                    </a:solidFill>
                    <a:latin typeface="Noto Sans KR" panose="020B0500000000000000" pitchFamily="34" charset="-127"/>
                  </a:rPr>
                  <a:t>UI/UX </a:t>
                </a:r>
                <a:r>
                  <a:rPr lang="ko-KR" altLang="en-US" sz="2000" b="1" smtClean="0">
                    <a:solidFill>
                      <a:srgbClr val="002060"/>
                    </a:solidFill>
                    <a:latin typeface="Noto Sans KR" panose="020B0500000000000000" pitchFamily="34" charset="-127"/>
                  </a:rPr>
                  <a:t>설계</a:t>
                </a:r>
                <a:endParaRPr lang="id-ID" sz="2000" b="1" dirty="0">
                  <a:solidFill>
                    <a:srgbClr val="002060"/>
                  </a:solidFill>
                  <a:latin typeface="Noto Sans KR" panose="020B0500000000000000" pitchFamily="34" charset="-127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949071-EBE5-4602-A3B7-049025F85D6C}"/>
                  </a:ext>
                </a:extLst>
              </p:cNvPr>
              <p:cNvSpPr/>
              <p:nvPr/>
            </p:nvSpPr>
            <p:spPr>
              <a:xfrm>
                <a:off x="2057398" y="2022828"/>
                <a:ext cx="9248776" cy="600164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smtClean="0">
                    <a:latin typeface="Noto Sans KR" panose="020B0500000000000000" pitchFamily="34" charset="-127"/>
                  </a:rPr>
                  <a:t>잘 모르는 사용환경에 적용하기 위한 어플리케이션을 만드므로 설계가 어려움</a:t>
                </a:r>
                <a:endParaRPr lang="en-US" altLang="ko-KR" sz="1400" smtClean="0">
                  <a:latin typeface="Noto Sans KR" panose="020B0500000000000000" pitchFamily="34" charset="-12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ko-KR" altLang="en-US" sz="1400" smtClean="0">
                    <a:latin typeface="Noto Sans KR" panose="020B0500000000000000" pitchFamily="34" charset="-127"/>
                  </a:rPr>
                  <a:t>실무 상황에 맞는 </a:t>
                </a:r>
                <a:r>
                  <a:rPr lang="en-US" altLang="ko-KR" sz="1400" smtClean="0">
                    <a:latin typeface="Noto Sans KR" panose="020B0500000000000000" pitchFamily="34" charset="-127"/>
                  </a:rPr>
                  <a:t>UI/UX </a:t>
                </a:r>
                <a:r>
                  <a:rPr lang="ko-KR" altLang="en-US" sz="1400" smtClean="0">
                    <a:latin typeface="Noto Sans KR" panose="020B0500000000000000" pitchFamily="34" charset="-127"/>
                  </a:rPr>
                  <a:t>설계 필요</a:t>
                </a:r>
                <a:endParaRPr lang="id-ID" sz="1400" dirty="0">
                  <a:latin typeface="Noto Sans KR" panose="020B0500000000000000" pitchFamily="34" charset="-127"/>
                </a:endParaRP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09BF57-866F-4154-B800-13617EA66FF5}"/>
                </a:ext>
              </a:extLst>
            </p:cNvPr>
            <p:cNvCxnSpPr>
              <a:cxnSpLocks/>
            </p:cNvCxnSpPr>
            <p:nvPr/>
          </p:nvCxnSpPr>
          <p:spPr>
            <a:xfrm>
              <a:off x="1993899" y="3176415"/>
              <a:ext cx="0" cy="7832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88BF02B-FD9F-40B9-B49D-683A47493A1D}"/>
                </a:ext>
              </a:extLst>
            </p:cNvPr>
            <p:cNvCxnSpPr>
              <a:cxnSpLocks/>
            </p:cNvCxnSpPr>
            <p:nvPr/>
          </p:nvCxnSpPr>
          <p:spPr>
            <a:xfrm>
              <a:off x="1993899" y="4614690"/>
              <a:ext cx="0" cy="7832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4E6A48-283E-4E69-9D8B-7EE38A6BAE2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899" y="1734506"/>
              <a:ext cx="0" cy="7832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hq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11" y="3446812"/>
              <a:ext cx="428986" cy="242421"/>
            </a:xfrm>
            <a:prstGeom prst="rect">
              <a:avLst/>
            </a:prstGeom>
          </p:spPr>
        </p:pic>
        <p:pic>
          <p:nvPicPr>
            <p:cNvPr id="1026" name="Picture 2" descr="블루투스 ® 기술 웹 사이트"/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741" y="4720051"/>
              <a:ext cx="578563" cy="578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1194882" y="1908454"/>
              <a:ext cx="288478" cy="424564"/>
            </a:xfrm>
            <a:prstGeom prst="roundRect">
              <a:avLst/>
            </a:prstGeom>
            <a:noFill/>
            <a:ln w="50800">
              <a:solidFill>
                <a:srgbClr val="4350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306736" y="2220794"/>
              <a:ext cx="64864" cy="64864"/>
            </a:xfrm>
            <a:prstGeom prst="ellipse">
              <a:avLst/>
            </a:prstGeom>
            <a:solidFill>
              <a:srgbClr val="43506F"/>
            </a:solidFill>
            <a:ln>
              <a:solidFill>
                <a:srgbClr val="4350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92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13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핵심 기능 </a:t>
            </a:r>
            <a:r>
              <a:rPr lang="en-US" altLang="ko-KR" smtClean="0"/>
              <a:t>- </a:t>
            </a:r>
            <a:r>
              <a:rPr lang="ko-KR" altLang="en-US" smtClean="0"/>
              <a:t>모니터링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292225"/>
            <a:ext cx="101060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14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핵심 기능 </a:t>
            </a:r>
            <a:r>
              <a:rPr lang="en-US" altLang="ko-KR" smtClean="0"/>
              <a:t>- </a:t>
            </a:r>
            <a:r>
              <a:rPr lang="ko-KR" altLang="en-US" smtClean="0"/>
              <a:t>모니터링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1404937"/>
            <a:ext cx="100869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Lorem ipsum dolor sit amet, consectetuer adipiscing elit. Maecenas porttitor congue massa. </a:t>
            </a:r>
            <a:endParaRPr lang="id-ID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15</a:t>
            </a:fld>
            <a:endParaRPr lang="en-US">
              <a:latin typeface="Noto Sans KR" panose="020B0500000000000000" pitchFamily="34" charset="-127"/>
            </a:endParaRPr>
          </a:p>
        </p:txBody>
      </p:sp>
      <p:pic>
        <p:nvPicPr>
          <p:cNvPr id="5" name="대전1반_B101_UCC경진대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C86F0-823E-4DD8-B810-6EE3F2E43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D576B-D6F3-42DA-9BD4-3FA0CAB7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16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73FE2B1-A4D6-4C27-A16E-C7298760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</p:spPr>
        <p:txBody>
          <a:bodyPr/>
          <a:lstStyle/>
          <a:p>
            <a:r>
              <a:rPr lang="ko-KR" altLang="en-US" smtClean="0"/>
              <a:t>팀원 소개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C70636-F6BC-46CC-ACF8-D831206F7E4F}"/>
              </a:ext>
            </a:extLst>
          </p:cNvPr>
          <p:cNvSpPr txBox="1"/>
          <p:nvPr/>
        </p:nvSpPr>
        <p:spPr>
          <a:xfrm>
            <a:off x="414139" y="4587445"/>
            <a:ext cx="1980000" cy="725941"/>
          </a:xfrm>
          <a:prstGeom prst="rect">
            <a:avLst/>
          </a:prstGeom>
          <a:noFill/>
        </p:spPr>
        <p:txBody>
          <a:bodyPr wrap="square" lIns="0" tIns="108000" rIns="0" bIns="108000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팀장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비콘 블루투스 통신 담당</a:t>
            </a: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3C14B-C70A-4E20-970D-E947CDC53E63}"/>
              </a:ext>
            </a:extLst>
          </p:cNvPr>
          <p:cNvSpPr/>
          <p:nvPr/>
        </p:nvSpPr>
        <p:spPr>
          <a:xfrm>
            <a:off x="414139" y="4038612"/>
            <a:ext cx="727122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박승범</a:t>
            </a:r>
            <a:endParaRPr lang="en-US" b="1">
              <a:solidFill>
                <a:srgbClr val="002060"/>
              </a:solidFill>
              <a:latin typeface="Noto Sans K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2B2BC2-6C11-4FD2-A2B5-8D425441FB95}"/>
              </a:ext>
            </a:extLst>
          </p:cNvPr>
          <p:cNvSpPr txBox="1"/>
          <p:nvPr/>
        </p:nvSpPr>
        <p:spPr>
          <a:xfrm>
            <a:off x="2760071" y="4587445"/>
            <a:ext cx="1980000" cy="725941"/>
          </a:xfrm>
          <a:prstGeom prst="rect">
            <a:avLst/>
          </a:prstGeom>
          <a:noFill/>
        </p:spPr>
        <p:txBody>
          <a:bodyPr wrap="square" lIns="0" tIns="108000" rIns="0" bIns="108000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부팀장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백엔드 담당</a:t>
            </a: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4AAF42-B388-4DDB-ABFD-6643B6F8D9E1}"/>
              </a:ext>
            </a:extLst>
          </p:cNvPr>
          <p:cNvSpPr txBox="1"/>
          <p:nvPr/>
        </p:nvSpPr>
        <p:spPr>
          <a:xfrm>
            <a:off x="5106002" y="4587445"/>
            <a:ext cx="1980000" cy="725941"/>
          </a:xfrm>
          <a:prstGeom prst="rect">
            <a:avLst/>
          </a:prstGeom>
          <a:noFill/>
        </p:spPr>
        <p:txBody>
          <a:bodyPr wrap="square" lIns="0" tIns="108000" rIns="0" bIns="108000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팀원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프론트엔드 담당</a:t>
            </a: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ECD520-E90F-4F8D-9AE5-67953D931C59}"/>
              </a:ext>
            </a:extLst>
          </p:cNvPr>
          <p:cNvSpPr/>
          <p:nvPr/>
        </p:nvSpPr>
        <p:spPr>
          <a:xfrm>
            <a:off x="2760071" y="4038612"/>
            <a:ext cx="727122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구진범</a:t>
            </a:r>
            <a:endParaRPr lang="en-US" b="1">
              <a:solidFill>
                <a:srgbClr val="002060"/>
              </a:solidFill>
              <a:latin typeface="Noto Sans KR" panose="020B0500000000000000" pitchFamily="34" charset="-12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9810AC-A8A2-4014-9636-1683863206E9}"/>
              </a:ext>
            </a:extLst>
          </p:cNvPr>
          <p:cNvSpPr/>
          <p:nvPr/>
        </p:nvSpPr>
        <p:spPr>
          <a:xfrm>
            <a:off x="5106002" y="4038612"/>
            <a:ext cx="727122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신민호</a:t>
            </a:r>
            <a:endParaRPr lang="en-US" b="1">
              <a:solidFill>
                <a:srgbClr val="002060"/>
              </a:solidFill>
              <a:latin typeface="Noto Sans KR" panose="020B0500000000000000" pitchFamily="34" charset="-127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5FCEBD2-C674-49B4-A47A-1C423449D97D}"/>
              </a:ext>
            </a:extLst>
          </p:cNvPr>
          <p:cNvCxnSpPr>
            <a:cxnSpLocks/>
          </p:cNvCxnSpPr>
          <p:nvPr/>
        </p:nvCxnSpPr>
        <p:spPr>
          <a:xfrm>
            <a:off x="414139" y="5954966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7E3BB78-BF22-4B14-9F68-0052C98AB983}"/>
              </a:ext>
            </a:extLst>
          </p:cNvPr>
          <p:cNvCxnSpPr/>
          <p:nvPr/>
        </p:nvCxnSpPr>
        <p:spPr>
          <a:xfrm>
            <a:off x="414139" y="3950524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64BA4A-0695-4AF6-987B-3BF2E648D0E1}"/>
              </a:ext>
            </a:extLst>
          </p:cNvPr>
          <p:cNvCxnSpPr>
            <a:cxnSpLocks/>
          </p:cNvCxnSpPr>
          <p:nvPr/>
        </p:nvCxnSpPr>
        <p:spPr>
          <a:xfrm>
            <a:off x="2760070" y="5954966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55131F-6983-437E-843A-9025BD22060F}"/>
              </a:ext>
            </a:extLst>
          </p:cNvPr>
          <p:cNvCxnSpPr/>
          <p:nvPr/>
        </p:nvCxnSpPr>
        <p:spPr>
          <a:xfrm>
            <a:off x="2760070" y="3950524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0FFEB5-D9B4-4CAF-943F-64B66A1F557D}"/>
              </a:ext>
            </a:extLst>
          </p:cNvPr>
          <p:cNvCxnSpPr>
            <a:cxnSpLocks/>
          </p:cNvCxnSpPr>
          <p:nvPr/>
        </p:nvCxnSpPr>
        <p:spPr>
          <a:xfrm>
            <a:off x="5106001" y="5954966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B13162-664E-401F-9865-BB4C0BDE34E1}"/>
              </a:ext>
            </a:extLst>
          </p:cNvPr>
          <p:cNvCxnSpPr/>
          <p:nvPr/>
        </p:nvCxnSpPr>
        <p:spPr>
          <a:xfrm>
            <a:off x="5106001" y="3950524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173BE7-01FF-4F2B-8247-C76A16354055}"/>
              </a:ext>
            </a:extLst>
          </p:cNvPr>
          <p:cNvCxnSpPr/>
          <p:nvPr/>
        </p:nvCxnSpPr>
        <p:spPr>
          <a:xfrm>
            <a:off x="414139" y="4496033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5A60C53-80A3-4AAF-BEFC-99EEF8048560}"/>
              </a:ext>
            </a:extLst>
          </p:cNvPr>
          <p:cNvCxnSpPr/>
          <p:nvPr/>
        </p:nvCxnSpPr>
        <p:spPr>
          <a:xfrm>
            <a:off x="2760070" y="4496033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EAD5F8B-4BDC-42DD-AE03-F731D80586D1}"/>
              </a:ext>
            </a:extLst>
          </p:cNvPr>
          <p:cNvCxnSpPr/>
          <p:nvPr/>
        </p:nvCxnSpPr>
        <p:spPr>
          <a:xfrm>
            <a:off x="5106001" y="4496033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74AAF42-B388-4DDB-ABFD-6643B6F8D9E1}"/>
              </a:ext>
            </a:extLst>
          </p:cNvPr>
          <p:cNvSpPr txBox="1"/>
          <p:nvPr/>
        </p:nvSpPr>
        <p:spPr>
          <a:xfrm>
            <a:off x="7451932" y="4587445"/>
            <a:ext cx="1980000" cy="725941"/>
          </a:xfrm>
          <a:prstGeom prst="rect">
            <a:avLst/>
          </a:prstGeom>
          <a:noFill/>
        </p:spPr>
        <p:txBody>
          <a:bodyPr wrap="square" lIns="0" tIns="108000" rIns="0" bIns="108000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팀원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프론트엔드 담당</a:t>
            </a: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82" name="Rectangle 31">
            <a:extLst>
              <a:ext uri="{FF2B5EF4-FFF2-40B4-BE49-F238E27FC236}">
                <a16:creationId xmlns:a16="http://schemas.microsoft.com/office/drawing/2014/main" id="{F39810AC-A8A2-4014-9636-1683863206E9}"/>
              </a:ext>
            </a:extLst>
          </p:cNvPr>
          <p:cNvSpPr/>
          <p:nvPr/>
        </p:nvSpPr>
        <p:spPr>
          <a:xfrm>
            <a:off x="7451932" y="4038612"/>
            <a:ext cx="727122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정현우</a:t>
            </a:r>
            <a:endParaRPr lang="en-US" b="1">
              <a:solidFill>
                <a:srgbClr val="002060"/>
              </a:solidFill>
              <a:latin typeface="Noto Sans KR" panose="020B0500000000000000" pitchFamily="34" charset="-127"/>
            </a:endParaRPr>
          </a:p>
        </p:txBody>
      </p:sp>
      <p:cxnSp>
        <p:nvCxnSpPr>
          <p:cNvPr id="83" name="Straight Connector 38">
            <a:extLst>
              <a:ext uri="{FF2B5EF4-FFF2-40B4-BE49-F238E27FC236}">
                <a16:creationId xmlns:a16="http://schemas.microsoft.com/office/drawing/2014/main" id="{970FFEB5-D9B4-4CAF-943F-64B66A1F557D}"/>
              </a:ext>
            </a:extLst>
          </p:cNvPr>
          <p:cNvCxnSpPr>
            <a:cxnSpLocks/>
          </p:cNvCxnSpPr>
          <p:nvPr/>
        </p:nvCxnSpPr>
        <p:spPr>
          <a:xfrm>
            <a:off x="7451931" y="5954966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39">
            <a:extLst>
              <a:ext uri="{FF2B5EF4-FFF2-40B4-BE49-F238E27FC236}">
                <a16:creationId xmlns:a16="http://schemas.microsoft.com/office/drawing/2014/main" id="{4BB13162-664E-401F-9865-BB4C0BDE34E1}"/>
              </a:ext>
            </a:extLst>
          </p:cNvPr>
          <p:cNvCxnSpPr/>
          <p:nvPr/>
        </p:nvCxnSpPr>
        <p:spPr>
          <a:xfrm>
            <a:off x="7451931" y="3950524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70">
            <a:extLst>
              <a:ext uri="{FF2B5EF4-FFF2-40B4-BE49-F238E27FC236}">
                <a16:creationId xmlns:a16="http://schemas.microsoft.com/office/drawing/2014/main" id="{0EAD5F8B-4BDC-42DD-AE03-F731D80586D1}"/>
              </a:ext>
            </a:extLst>
          </p:cNvPr>
          <p:cNvCxnSpPr/>
          <p:nvPr/>
        </p:nvCxnSpPr>
        <p:spPr>
          <a:xfrm>
            <a:off x="7451931" y="4496033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74AAF42-B388-4DDB-ABFD-6643B6F8D9E1}"/>
              </a:ext>
            </a:extLst>
          </p:cNvPr>
          <p:cNvSpPr txBox="1"/>
          <p:nvPr/>
        </p:nvSpPr>
        <p:spPr>
          <a:xfrm>
            <a:off x="9797862" y="4587445"/>
            <a:ext cx="1980000" cy="725941"/>
          </a:xfrm>
          <a:prstGeom prst="rect">
            <a:avLst/>
          </a:prstGeom>
          <a:noFill/>
        </p:spPr>
        <p:txBody>
          <a:bodyPr wrap="square" lIns="0" tIns="108000" rIns="0" bIns="108000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팀원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프론트엔드 담당</a:t>
            </a: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F39810AC-A8A2-4014-9636-1683863206E9}"/>
              </a:ext>
            </a:extLst>
          </p:cNvPr>
          <p:cNvSpPr/>
          <p:nvPr/>
        </p:nvSpPr>
        <p:spPr>
          <a:xfrm>
            <a:off x="9797862" y="4038612"/>
            <a:ext cx="727122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차수연</a:t>
            </a:r>
            <a:endParaRPr lang="en-US" b="1">
              <a:solidFill>
                <a:srgbClr val="002060"/>
              </a:solidFill>
              <a:latin typeface="Noto Sans KR" panose="020B0500000000000000" pitchFamily="34" charset="-127"/>
            </a:endParaRPr>
          </a:p>
        </p:txBody>
      </p:sp>
      <p:cxnSp>
        <p:nvCxnSpPr>
          <p:cNvPr id="88" name="Straight Connector 38">
            <a:extLst>
              <a:ext uri="{FF2B5EF4-FFF2-40B4-BE49-F238E27FC236}">
                <a16:creationId xmlns:a16="http://schemas.microsoft.com/office/drawing/2014/main" id="{970FFEB5-D9B4-4CAF-943F-64B66A1F557D}"/>
              </a:ext>
            </a:extLst>
          </p:cNvPr>
          <p:cNvCxnSpPr>
            <a:cxnSpLocks/>
          </p:cNvCxnSpPr>
          <p:nvPr/>
        </p:nvCxnSpPr>
        <p:spPr>
          <a:xfrm>
            <a:off x="9797861" y="5954966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39">
            <a:extLst>
              <a:ext uri="{FF2B5EF4-FFF2-40B4-BE49-F238E27FC236}">
                <a16:creationId xmlns:a16="http://schemas.microsoft.com/office/drawing/2014/main" id="{4BB13162-664E-401F-9865-BB4C0BDE34E1}"/>
              </a:ext>
            </a:extLst>
          </p:cNvPr>
          <p:cNvCxnSpPr/>
          <p:nvPr/>
        </p:nvCxnSpPr>
        <p:spPr>
          <a:xfrm>
            <a:off x="9797861" y="3950524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70">
            <a:extLst>
              <a:ext uri="{FF2B5EF4-FFF2-40B4-BE49-F238E27FC236}">
                <a16:creationId xmlns:a16="http://schemas.microsoft.com/office/drawing/2014/main" id="{0EAD5F8B-4BDC-42DD-AE03-F731D80586D1}"/>
              </a:ext>
            </a:extLst>
          </p:cNvPr>
          <p:cNvCxnSpPr/>
          <p:nvPr/>
        </p:nvCxnSpPr>
        <p:spPr>
          <a:xfrm>
            <a:off x="9797861" y="4496033"/>
            <a:ext cx="19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946" y="1642130"/>
            <a:ext cx="1593829" cy="216000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5" y="1642130"/>
            <a:ext cx="1619048" cy="2160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3" t="2205" r="10587" b="10218"/>
          <a:stretch/>
        </p:blipFill>
        <p:spPr>
          <a:xfrm>
            <a:off x="7681695" y="1642130"/>
            <a:ext cx="1520471" cy="2160000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70" y="1642130"/>
            <a:ext cx="1620000" cy="2160000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1" t="41254" r="60703" b="21252"/>
          <a:stretch/>
        </p:blipFill>
        <p:spPr>
          <a:xfrm>
            <a:off x="5272333" y="1644812"/>
            <a:ext cx="164733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B7C7-2A89-4855-91EC-2866F639D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감사합니다</a:t>
            </a:r>
            <a:r>
              <a:rPr lang="en-US" altLang="ko-KR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 Placeholder 179">
            <a:extLst>
              <a:ext uri="{FF2B5EF4-FFF2-40B4-BE49-F238E27FC236}">
                <a16:creationId xmlns:a16="http://schemas.microsoft.com/office/drawing/2014/main" id="{019250B1-D3EA-445E-A687-FD0869211B3D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1" name="Text Placeholder 180">
            <a:extLst>
              <a:ext uri="{FF2B5EF4-FFF2-40B4-BE49-F238E27FC236}">
                <a16:creationId xmlns:a16="http://schemas.microsoft.com/office/drawing/2014/main" id="{E35BAA65-4F00-4C4B-A5EE-9C9F3DF06970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2" name="Text Placeholder 181">
            <a:extLst>
              <a:ext uri="{FF2B5EF4-FFF2-40B4-BE49-F238E27FC236}">
                <a16:creationId xmlns:a16="http://schemas.microsoft.com/office/drawing/2014/main" id="{A53FDC51-3872-4E06-A3C0-F9ED1F9EB52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9" name="Text Placeholder 178">
            <a:extLst>
              <a:ext uri="{FF2B5EF4-FFF2-40B4-BE49-F238E27FC236}">
                <a16:creationId xmlns:a16="http://schemas.microsoft.com/office/drawing/2014/main" id="{BB48A580-BD9C-46D2-B7CB-36A8C27AC796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noFill/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3" name="Date Placeholder 82">
            <a:extLst>
              <a:ext uri="{FF2B5EF4-FFF2-40B4-BE49-F238E27FC236}">
                <a16:creationId xmlns:a16="http://schemas.microsoft.com/office/drawing/2014/main" id="{3BAAAADE-4630-4030-9376-4C3B65AF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7E17A-78DC-432E-9C27-90A3A50095D4}" type="datetime1">
              <a:rPr lang="en-US" smtClean="0"/>
              <a:pPr/>
              <a:t>5/21/2021</a:t>
            </a:fld>
            <a:endParaRPr lang="en-US"/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94887AD9-C152-493F-9460-28C9666C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</p:spPr>
        <p:txBody>
          <a:bodyPr/>
          <a:lstStyle/>
          <a:p>
            <a:r>
              <a:rPr lang="id-ID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2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A8657AE4-577A-4EED-A0C9-1D62C612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순서</a:t>
            </a:r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5" name="Text Placeholder 174">
            <a:extLst>
              <a:ext uri="{FF2B5EF4-FFF2-40B4-BE49-F238E27FC236}">
                <a16:creationId xmlns:a16="http://schemas.microsoft.com/office/drawing/2014/main" id="{96AF79B0-2C4E-4CFC-B5D7-1E15785D98C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02784" y="2871472"/>
            <a:ext cx="1630865" cy="458182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id-ID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lang="en-US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배경</a:t>
            </a:r>
            <a:endParaRPr lang="en-US" sz="3600" smtClean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176" name="Text Placeholder 175">
            <a:extLst>
              <a:ext uri="{FF2B5EF4-FFF2-40B4-BE49-F238E27FC236}">
                <a16:creationId xmlns:a16="http://schemas.microsoft.com/office/drawing/2014/main" id="{C8A8DF5F-8ACA-4953-BFD9-75B73376115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661860" y="2871472"/>
            <a:ext cx="1911526" cy="458182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id-ID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lang="en-US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프로젝트</a:t>
            </a:r>
            <a:endParaRPr lang="en-US" altLang="ko-KR" sz="3600" smtClean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설계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  <a:p>
            <a:pPr>
              <a:lnSpc>
                <a:spcPct val="80000"/>
              </a:lnSpc>
            </a:pPr>
            <a:endParaRPr lang="en-US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7" name="Text Placeholder 176">
            <a:extLst>
              <a:ext uri="{FF2B5EF4-FFF2-40B4-BE49-F238E27FC236}">
                <a16:creationId xmlns:a16="http://schemas.microsoft.com/office/drawing/2014/main" id="{AC86EC0C-0D53-4EF8-AF6F-1EF45A19962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420935" y="2871472"/>
            <a:ext cx="458182" cy="458182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id-ID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  <a:endParaRPr lang="en-US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주 기능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815A1F8-23B2-48D0-B23D-CE1426478B31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420935" y="4225004"/>
            <a:ext cx="1911526" cy="909024"/>
          </a:xfrm>
        </p:spPr>
        <p:txBody>
          <a:bodyPr anchor="b"/>
          <a:lstStyle/>
          <a:p>
            <a:pPr marL="285750" indent="-285750">
              <a:buFont typeface="Noto Sans KR" panose="020B0500000000000000" pitchFamily="34" charset="-127"/>
              <a:buChar char="›"/>
            </a:pP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주요 기능 설명</a:t>
            </a:r>
            <a:endParaRPr lang="en-US" altLang="ko-KR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Noto Sans KR" panose="020B0500000000000000" pitchFamily="34" charset="-127"/>
              <a:buChar char="›"/>
            </a:pP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시연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8" name="Text Placeholder 177">
            <a:extLst>
              <a:ext uri="{FF2B5EF4-FFF2-40B4-BE49-F238E27FC236}">
                <a16:creationId xmlns:a16="http://schemas.microsoft.com/office/drawing/2014/main" id="{DEC61FB2-88B4-45A8-A06B-2FA9AEEA679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9180009" y="2868297"/>
            <a:ext cx="458182" cy="458182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id-ID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lang="en-US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ea typeface="Noto Sans KR" panose="020B0500000000000000" pitchFamily="34" charset="-127"/>
              </a:rPr>
              <a:t>팀원 소개</a:t>
            </a:r>
            <a:endParaRPr lang="en-US" sz="3600" smtClean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0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8D7C80-3117-448A-98E3-9CBE3C02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D9B4-B56D-44F0-8975-C932B8B6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3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7AF878-CC5A-4CD8-A382-F84475B1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</p:spPr>
        <p:txBody>
          <a:bodyPr/>
          <a:lstStyle/>
          <a:p>
            <a:r>
              <a:rPr lang="ko-KR" altLang="en-US" sz="2800">
                <a:solidFill>
                  <a:prstClr val="black"/>
                </a:solidFill>
                <a:ea typeface="Noto Sans KR" panose="020B0500000000000000" pitchFamily="34" charset="-127"/>
              </a:rPr>
              <a:t>비콘을 활용해 </a:t>
            </a:r>
            <a:r>
              <a:rPr lang="ko-KR" altLang="en-US" sz="2800">
                <a:solidFill>
                  <a:srgbClr val="006FBE"/>
                </a:solidFill>
                <a:ea typeface="Noto Sans KR" panose="020B0500000000000000" pitchFamily="34" charset="-127"/>
              </a:rPr>
              <a:t>근무자의 위치를 한눈에 모니터링할 </a:t>
            </a:r>
            <a:r>
              <a:rPr lang="ko-KR" altLang="en-US" sz="2800">
                <a:solidFill>
                  <a:prstClr val="black"/>
                </a:solidFill>
                <a:ea typeface="Noto Sans KR" panose="020B0500000000000000" pitchFamily="34" charset="-127"/>
              </a:rPr>
              <a:t>수 있는 어플리케이션</a:t>
            </a:r>
            <a:endParaRPr lang="en-US"/>
          </a:p>
        </p:txBody>
      </p:sp>
      <p:pic>
        <p:nvPicPr>
          <p:cNvPr id="31" name="Picture 4" descr="Ibeacon Icon #53651 - Free Icons Library"/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0" y="1774538"/>
            <a:ext cx="406849" cy="4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044959" y="1651790"/>
            <a:ext cx="984052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비콘이란</a:t>
            </a:r>
            <a:r>
              <a:rPr lang="en-US" altLang="ko-KR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?</a:t>
            </a:r>
          </a:p>
          <a:p>
            <a:pPr marL="180975" indent="-180975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블루투스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저전력 프로토콜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(BLE)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을 사용하는 근거리 무선 통신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장치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프로젝트에 사용한 비콘의 가격은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5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만원대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비콘의 사용 사례는</a:t>
            </a:r>
            <a:r>
              <a:rPr lang="en-US" altLang="ko-KR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?</a:t>
            </a:r>
          </a:p>
          <a:p>
            <a:pPr marL="180975" indent="-180975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대학 자동출결 시스템과 오프라인 매장의 마케팅 수단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등으로 일상에서 널리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사용중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해외의 경우 애플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스토어와 미국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메이저리그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구장에서 결제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쿠폰 발행 등의 </a:t>
            </a:r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</a:rPr>
              <a:t>수단으로 사용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</a:endParaRPr>
          </a:p>
        </p:txBody>
      </p:sp>
      <p:pic>
        <p:nvPicPr>
          <p:cNvPr id="65" name="Picture 4" descr="Ibeacon Icon #53651 - Free Icons Library"/>
          <p:cNvPicPr>
            <a:picLocks noChangeAspect="1" noChangeArrowheads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9" y="3862019"/>
            <a:ext cx="406849" cy="4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C7613-C09B-48EE-A659-B808A9B1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486C5-BA1B-46BA-A033-1B6D3EA9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4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9DF5AE-1BD9-4963-AAEC-4836FCE6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>
                <a:solidFill>
                  <a:prstClr val="black"/>
                </a:solidFill>
                <a:ea typeface="Noto Sans KR" panose="020B0500000000000000" pitchFamily="34" charset="-127"/>
              </a:rPr>
              <a:t>비콘을 활용해 </a:t>
            </a:r>
            <a:r>
              <a:rPr lang="ko-KR" altLang="en-US" sz="2800">
                <a:solidFill>
                  <a:srgbClr val="006FBE"/>
                </a:solidFill>
                <a:ea typeface="Noto Sans KR" panose="020B0500000000000000" pitchFamily="34" charset="-127"/>
              </a:rPr>
              <a:t>근무자의 위치를 한눈에 모니터링할 </a:t>
            </a:r>
            <a:r>
              <a:rPr lang="ko-KR" altLang="en-US" sz="2800">
                <a:solidFill>
                  <a:prstClr val="black"/>
                </a:solidFill>
                <a:ea typeface="Noto Sans KR" panose="020B0500000000000000" pitchFamily="34" charset="-127"/>
              </a:rPr>
              <a:t>수 있는 어플리케이션</a:t>
            </a:r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11186A-AB2C-4658-95C3-905D87AAD185}"/>
              </a:ext>
            </a:extLst>
          </p:cNvPr>
          <p:cNvSpPr/>
          <p:nvPr/>
        </p:nvSpPr>
        <p:spPr>
          <a:xfrm>
            <a:off x="5105284" y="2749035"/>
            <a:ext cx="1981430" cy="1981430"/>
          </a:xfrm>
          <a:custGeom>
            <a:avLst/>
            <a:gdLst>
              <a:gd name="connsiteX0" fmla="*/ 0 w 1981430"/>
              <a:gd name="connsiteY0" fmla="*/ 990715 h 1981430"/>
              <a:gd name="connsiteX1" fmla="*/ 990715 w 1981430"/>
              <a:gd name="connsiteY1" fmla="*/ 0 h 1981430"/>
              <a:gd name="connsiteX2" fmla="*/ 1981430 w 1981430"/>
              <a:gd name="connsiteY2" fmla="*/ 990715 h 1981430"/>
              <a:gd name="connsiteX3" fmla="*/ 990715 w 1981430"/>
              <a:gd name="connsiteY3" fmla="*/ 1981430 h 1981430"/>
              <a:gd name="connsiteX4" fmla="*/ 0 w 1981430"/>
              <a:gd name="connsiteY4" fmla="*/ 990715 h 198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430" h="1981430">
                <a:moveTo>
                  <a:pt x="0" y="990715"/>
                </a:moveTo>
                <a:cubicBezTo>
                  <a:pt x="0" y="443558"/>
                  <a:pt x="443558" y="0"/>
                  <a:pt x="990715" y="0"/>
                </a:cubicBezTo>
                <a:cubicBezTo>
                  <a:pt x="1537872" y="0"/>
                  <a:pt x="1981430" y="443558"/>
                  <a:pt x="1981430" y="990715"/>
                </a:cubicBezTo>
                <a:cubicBezTo>
                  <a:pt x="1981430" y="1537872"/>
                  <a:pt x="1537872" y="1981430"/>
                  <a:pt x="990715" y="1981430"/>
                </a:cubicBezTo>
                <a:cubicBezTo>
                  <a:pt x="443558" y="1981430"/>
                  <a:pt x="0" y="1537872"/>
                  <a:pt x="0" y="9907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9" tIns="317479" rIns="317479" bIns="317479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300" b="1" kern="1200">
              <a:latin typeface="Noto Sans KR" panose="020B0500000000000000" pitchFamily="34" charset="-127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A3F419-B773-4265-B19C-B3980454C1C5}"/>
              </a:ext>
            </a:extLst>
          </p:cNvPr>
          <p:cNvSpPr/>
          <p:nvPr/>
        </p:nvSpPr>
        <p:spPr>
          <a:xfrm rot="18900000">
            <a:off x="6725470" y="2855244"/>
            <a:ext cx="485303" cy="24769"/>
          </a:xfrm>
          <a:custGeom>
            <a:avLst/>
            <a:gdLst>
              <a:gd name="connsiteX0" fmla="*/ 0 w 485303"/>
              <a:gd name="connsiteY0" fmla="*/ 13623 h 27246"/>
              <a:gd name="connsiteX1" fmla="*/ 485303 w 485303"/>
              <a:gd name="connsiteY1" fmla="*/ 13623 h 2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303" h="27246">
                <a:moveTo>
                  <a:pt x="0" y="13623"/>
                </a:moveTo>
                <a:lnTo>
                  <a:pt x="485303" y="13623"/>
                </a:lnTo>
              </a:path>
            </a:pathLst>
          </a:custGeom>
          <a:noFill/>
          <a:ln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19" tIns="1490" rIns="243218" bIns="149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b="1" kern="1200">
              <a:latin typeface="Noto Sans KR" panose="020B0500000000000000" pitchFamily="34" charset="-127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4A79FC-F6E6-46D5-B295-40010AC1B543}"/>
              </a:ext>
            </a:extLst>
          </p:cNvPr>
          <p:cNvSpPr/>
          <p:nvPr/>
        </p:nvSpPr>
        <p:spPr>
          <a:xfrm>
            <a:off x="7091690" y="1752673"/>
            <a:ext cx="1016786" cy="1016786"/>
          </a:xfrm>
          <a:custGeom>
            <a:avLst/>
            <a:gdLst>
              <a:gd name="connsiteX0" fmla="*/ 0 w 1230312"/>
              <a:gd name="connsiteY0" fmla="*/ 615156 h 1230312"/>
              <a:gd name="connsiteX1" fmla="*/ 615156 w 1230312"/>
              <a:gd name="connsiteY1" fmla="*/ 0 h 1230312"/>
              <a:gd name="connsiteX2" fmla="*/ 1230312 w 1230312"/>
              <a:gd name="connsiteY2" fmla="*/ 615156 h 1230312"/>
              <a:gd name="connsiteX3" fmla="*/ 615156 w 1230312"/>
              <a:gd name="connsiteY3" fmla="*/ 1230312 h 1230312"/>
              <a:gd name="connsiteX4" fmla="*/ 0 w 1230312"/>
              <a:gd name="connsiteY4" fmla="*/ 615156 h 12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312" h="1230312">
                <a:moveTo>
                  <a:pt x="0" y="615156"/>
                </a:moveTo>
                <a:cubicBezTo>
                  <a:pt x="0" y="275415"/>
                  <a:pt x="275415" y="0"/>
                  <a:pt x="615156" y="0"/>
                </a:cubicBezTo>
                <a:cubicBezTo>
                  <a:pt x="954897" y="0"/>
                  <a:pt x="1230312" y="275415"/>
                  <a:pt x="1230312" y="615156"/>
                </a:cubicBezTo>
                <a:cubicBezTo>
                  <a:pt x="1230312" y="954897"/>
                  <a:pt x="954897" y="1230312"/>
                  <a:pt x="615156" y="1230312"/>
                </a:cubicBezTo>
                <a:cubicBezTo>
                  <a:pt x="275415" y="1230312"/>
                  <a:pt x="0" y="954897"/>
                  <a:pt x="0" y="615156"/>
                </a:cubicBez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320" tIns="197320" rIns="197320" bIns="197320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spc="-150" smtClean="0">
                <a:latin typeface="Noto Sans KR" panose="020B0500000000000000" pitchFamily="34" charset="-127"/>
              </a:rPr>
              <a:t>개선점</a:t>
            </a:r>
            <a:r>
              <a:rPr lang="en-US" altLang="ko-KR" b="1" spc="-150">
                <a:latin typeface="Noto Sans KR" panose="020B0500000000000000" pitchFamily="34" charset="-127"/>
              </a:rPr>
              <a:t/>
            </a:r>
            <a:br>
              <a:rPr lang="en-US" altLang="ko-KR" b="1" spc="-150">
                <a:latin typeface="Noto Sans KR" panose="020B0500000000000000" pitchFamily="34" charset="-127"/>
              </a:rPr>
            </a:br>
            <a:r>
              <a:rPr lang="en-US" b="1" spc="-150" smtClean="0">
                <a:latin typeface="Noto Sans KR" panose="020B0500000000000000" pitchFamily="34" charset="-127"/>
              </a:rPr>
              <a:t>#1</a:t>
            </a:r>
            <a:endParaRPr lang="en-US" b="1" spc="-150">
              <a:latin typeface="Noto Sans KR" panose="020B0500000000000000" pitchFamily="34" charset="-127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17D368-E064-4DD1-9A30-07D04AD146CB}"/>
              </a:ext>
            </a:extLst>
          </p:cNvPr>
          <p:cNvSpPr/>
          <p:nvPr/>
        </p:nvSpPr>
        <p:spPr>
          <a:xfrm>
            <a:off x="7086715" y="3727366"/>
            <a:ext cx="485303" cy="24769"/>
          </a:xfrm>
          <a:custGeom>
            <a:avLst/>
            <a:gdLst>
              <a:gd name="connsiteX0" fmla="*/ 0 w 485303"/>
              <a:gd name="connsiteY0" fmla="*/ 13623 h 27246"/>
              <a:gd name="connsiteX1" fmla="*/ 485303 w 485303"/>
              <a:gd name="connsiteY1" fmla="*/ 13623 h 2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303" h="27246">
                <a:moveTo>
                  <a:pt x="0" y="13623"/>
                </a:moveTo>
                <a:lnTo>
                  <a:pt x="485303" y="13623"/>
                </a:lnTo>
              </a:path>
            </a:pathLst>
          </a:custGeom>
          <a:noFill/>
          <a:ln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19" tIns="1490" rIns="243219" bIns="1491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b="1" kern="1200">
              <a:latin typeface="Noto Sans KR" panose="020B0500000000000000" pitchFamily="34" charset="-127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43C247-2218-48E3-A0D3-19D5E1AE86E3}"/>
              </a:ext>
            </a:extLst>
          </p:cNvPr>
          <p:cNvSpPr/>
          <p:nvPr/>
        </p:nvSpPr>
        <p:spPr>
          <a:xfrm>
            <a:off x="7704181" y="3231357"/>
            <a:ext cx="1016786" cy="1016786"/>
          </a:xfrm>
          <a:custGeom>
            <a:avLst/>
            <a:gdLst>
              <a:gd name="connsiteX0" fmla="*/ 0 w 1230312"/>
              <a:gd name="connsiteY0" fmla="*/ 615156 h 1230312"/>
              <a:gd name="connsiteX1" fmla="*/ 615156 w 1230312"/>
              <a:gd name="connsiteY1" fmla="*/ 0 h 1230312"/>
              <a:gd name="connsiteX2" fmla="*/ 1230312 w 1230312"/>
              <a:gd name="connsiteY2" fmla="*/ 615156 h 1230312"/>
              <a:gd name="connsiteX3" fmla="*/ 615156 w 1230312"/>
              <a:gd name="connsiteY3" fmla="*/ 1230312 h 1230312"/>
              <a:gd name="connsiteX4" fmla="*/ 0 w 1230312"/>
              <a:gd name="connsiteY4" fmla="*/ 615156 h 12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312" h="1230312">
                <a:moveTo>
                  <a:pt x="0" y="615156"/>
                </a:moveTo>
                <a:cubicBezTo>
                  <a:pt x="0" y="275415"/>
                  <a:pt x="275415" y="0"/>
                  <a:pt x="615156" y="0"/>
                </a:cubicBezTo>
                <a:cubicBezTo>
                  <a:pt x="954897" y="0"/>
                  <a:pt x="1230312" y="275415"/>
                  <a:pt x="1230312" y="615156"/>
                </a:cubicBezTo>
                <a:cubicBezTo>
                  <a:pt x="1230312" y="954897"/>
                  <a:pt x="954897" y="1230312"/>
                  <a:pt x="615156" y="1230312"/>
                </a:cubicBezTo>
                <a:cubicBezTo>
                  <a:pt x="275415" y="1230312"/>
                  <a:pt x="0" y="954897"/>
                  <a:pt x="0" y="615156"/>
                </a:cubicBez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320" tIns="197320" rIns="197320" bIns="197320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spc="-150" smtClean="0">
                <a:latin typeface="Noto Sans KR" panose="020B0500000000000000" pitchFamily="34" charset="-127"/>
              </a:rPr>
              <a:t>개선점</a:t>
            </a:r>
            <a:r>
              <a:rPr lang="id-ID" b="1" smtClean="0">
                <a:latin typeface="Noto Sans KR" panose="020B0500000000000000" pitchFamily="34" charset="-127"/>
              </a:rPr>
              <a:t> #</a:t>
            </a:r>
            <a:r>
              <a:rPr lang="en-US" b="1" smtClean="0">
                <a:latin typeface="Noto Sans KR" panose="020B0500000000000000" pitchFamily="34" charset="-127"/>
              </a:rPr>
              <a:t>2</a:t>
            </a:r>
            <a:endParaRPr lang="en-US" b="1">
              <a:latin typeface="Noto Sans KR" panose="020B0500000000000000" pitchFamily="34" charset="-12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5798390-9BC3-4B51-9FB6-61A47CE438CD}"/>
              </a:ext>
            </a:extLst>
          </p:cNvPr>
          <p:cNvSpPr/>
          <p:nvPr/>
        </p:nvSpPr>
        <p:spPr>
          <a:xfrm rot="2700000">
            <a:off x="6725470" y="4599488"/>
            <a:ext cx="485303" cy="24769"/>
          </a:xfrm>
          <a:custGeom>
            <a:avLst/>
            <a:gdLst>
              <a:gd name="connsiteX0" fmla="*/ 0 w 485303"/>
              <a:gd name="connsiteY0" fmla="*/ 13623 h 27246"/>
              <a:gd name="connsiteX1" fmla="*/ 485303 w 485303"/>
              <a:gd name="connsiteY1" fmla="*/ 13623 h 2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303" h="27246">
                <a:moveTo>
                  <a:pt x="0" y="13623"/>
                </a:moveTo>
                <a:lnTo>
                  <a:pt x="485303" y="13623"/>
                </a:lnTo>
              </a:path>
            </a:pathLst>
          </a:custGeom>
          <a:noFill/>
          <a:ln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18" tIns="1489" rIns="243219" bIns="1491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b="1" kern="1200">
              <a:latin typeface="Noto Sans KR" panose="020B0500000000000000" pitchFamily="34" charset="-127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7DA1E89-0409-4F38-85FD-8ED61AE1F603}"/>
              </a:ext>
            </a:extLst>
          </p:cNvPr>
          <p:cNvSpPr/>
          <p:nvPr/>
        </p:nvSpPr>
        <p:spPr>
          <a:xfrm>
            <a:off x="7091690" y="4710041"/>
            <a:ext cx="1016786" cy="1016786"/>
          </a:xfrm>
          <a:custGeom>
            <a:avLst/>
            <a:gdLst>
              <a:gd name="connsiteX0" fmla="*/ 0 w 1230312"/>
              <a:gd name="connsiteY0" fmla="*/ 615156 h 1230312"/>
              <a:gd name="connsiteX1" fmla="*/ 615156 w 1230312"/>
              <a:gd name="connsiteY1" fmla="*/ 0 h 1230312"/>
              <a:gd name="connsiteX2" fmla="*/ 1230312 w 1230312"/>
              <a:gd name="connsiteY2" fmla="*/ 615156 h 1230312"/>
              <a:gd name="connsiteX3" fmla="*/ 615156 w 1230312"/>
              <a:gd name="connsiteY3" fmla="*/ 1230312 h 1230312"/>
              <a:gd name="connsiteX4" fmla="*/ 0 w 1230312"/>
              <a:gd name="connsiteY4" fmla="*/ 615156 h 12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312" h="1230312">
                <a:moveTo>
                  <a:pt x="0" y="615156"/>
                </a:moveTo>
                <a:cubicBezTo>
                  <a:pt x="0" y="275415"/>
                  <a:pt x="275415" y="0"/>
                  <a:pt x="615156" y="0"/>
                </a:cubicBezTo>
                <a:cubicBezTo>
                  <a:pt x="954897" y="0"/>
                  <a:pt x="1230312" y="275415"/>
                  <a:pt x="1230312" y="615156"/>
                </a:cubicBezTo>
                <a:cubicBezTo>
                  <a:pt x="1230312" y="954897"/>
                  <a:pt x="954897" y="1230312"/>
                  <a:pt x="615156" y="1230312"/>
                </a:cubicBezTo>
                <a:cubicBezTo>
                  <a:pt x="275415" y="1230312"/>
                  <a:pt x="0" y="954897"/>
                  <a:pt x="0" y="615156"/>
                </a:cubicBez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320" tIns="197320" rIns="197320" bIns="197320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spc="-150" smtClean="0">
                <a:latin typeface="Noto Sans KR" panose="020B0500000000000000" pitchFamily="34" charset="-127"/>
              </a:rPr>
              <a:t>개선점</a:t>
            </a:r>
            <a:r>
              <a:rPr lang="id-ID" b="1" spc="-150" smtClean="0">
                <a:latin typeface="Noto Sans KR" panose="020B0500000000000000" pitchFamily="34" charset="-127"/>
              </a:rPr>
              <a:t> </a:t>
            </a:r>
            <a:r>
              <a:rPr lang="id-ID" b="1" smtClean="0">
                <a:latin typeface="Noto Sans KR" panose="020B0500000000000000" pitchFamily="34" charset="-127"/>
              </a:rPr>
              <a:t>#</a:t>
            </a:r>
            <a:r>
              <a:rPr lang="en-US" b="1" smtClean="0">
                <a:latin typeface="Noto Sans KR" panose="020B0500000000000000" pitchFamily="34" charset="-127"/>
              </a:rPr>
              <a:t>3</a:t>
            </a:r>
            <a:endParaRPr lang="en-US" b="1">
              <a:latin typeface="Noto Sans KR" panose="020B0500000000000000" pitchFamily="34" charset="-127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105CFDF-54A7-4C49-8E52-ACBD0D1874FB}"/>
              </a:ext>
            </a:extLst>
          </p:cNvPr>
          <p:cNvSpPr/>
          <p:nvPr/>
        </p:nvSpPr>
        <p:spPr>
          <a:xfrm rot="18900000">
            <a:off x="4981226" y="4599486"/>
            <a:ext cx="485304" cy="24770"/>
          </a:xfrm>
          <a:custGeom>
            <a:avLst/>
            <a:gdLst>
              <a:gd name="connsiteX0" fmla="*/ 0 w 485303"/>
              <a:gd name="connsiteY0" fmla="*/ 13623 h 27246"/>
              <a:gd name="connsiteX1" fmla="*/ 485303 w 485303"/>
              <a:gd name="connsiteY1" fmla="*/ 13623 h 2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303" h="27246">
                <a:moveTo>
                  <a:pt x="485303" y="13623"/>
                </a:moveTo>
                <a:lnTo>
                  <a:pt x="0" y="13623"/>
                </a:lnTo>
              </a:path>
            </a:pathLst>
          </a:custGeom>
          <a:noFill/>
          <a:ln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18" tIns="1490" rIns="243220" bIns="1491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b="1" kern="1200">
              <a:latin typeface="Noto Sans KR" panose="020B0500000000000000" pitchFamily="34" charset="-127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917B1C3-7765-4254-928C-9F0E2CB66108}"/>
              </a:ext>
            </a:extLst>
          </p:cNvPr>
          <p:cNvSpPr/>
          <p:nvPr/>
        </p:nvSpPr>
        <p:spPr>
          <a:xfrm>
            <a:off x="4083522" y="4710041"/>
            <a:ext cx="1016786" cy="1016786"/>
          </a:xfrm>
          <a:custGeom>
            <a:avLst/>
            <a:gdLst>
              <a:gd name="connsiteX0" fmla="*/ 0 w 1230312"/>
              <a:gd name="connsiteY0" fmla="*/ 615156 h 1230312"/>
              <a:gd name="connsiteX1" fmla="*/ 615156 w 1230312"/>
              <a:gd name="connsiteY1" fmla="*/ 0 h 1230312"/>
              <a:gd name="connsiteX2" fmla="*/ 1230312 w 1230312"/>
              <a:gd name="connsiteY2" fmla="*/ 615156 h 1230312"/>
              <a:gd name="connsiteX3" fmla="*/ 615156 w 1230312"/>
              <a:gd name="connsiteY3" fmla="*/ 1230312 h 1230312"/>
              <a:gd name="connsiteX4" fmla="*/ 0 w 1230312"/>
              <a:gd name="connsiteY4" fmla="*/ 615156 h 12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312" h="1230312">
                <a:moveTo>
                  <a:pt x="0" y="615156"/>
                </a:moveTo>
                <a:cubicBezTo>
                  <a:pt x="0" y="275415"/>
                  <a:pt x="275415" y="0"/>
                  <a:pt x="615156" y="0"/>
                </a:cubicBezTo>
                <a:cubicBezTo>
                  <a:pt x="954897" y="0"/>
                  <a:pt x="1230312" y="275415"/>
                  <a:pt x="1230312" y="615156"/>
                </a:cubicBezTo>
                <a:cubicBezTo>
                  <a:pt x="1230312" y="954897"/>
                  <a:pt x="954897" y="1230312"/>
                  <a:pt x="615156" y="1230312"/>
                </a:cubicBezTo>
                <a:cubicBezTo>
                  <a:pt x="275415" y="1230312"/>
                  <a:pt x="0" y="954897"/>
                  <a:pt x="0" y="615156"/>
                </a:cubicBez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275" tIns="218275" rIns="218275" bIns="218275" numCol="1" spcCol="1270" anchor="ctr" anchorCtr="0">
            <a:noAutofit/>
          </a:bodyPr>
          <a:lstStyle/>
          <a:p>
            <a:pPr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 smtClean="0">
                <a:latin typeface="Noto Sans KR" panose="020B0500000000000000" pitchFamily="34" charset="-127"/>
              </a:rPr>
              <a:t>제한</a:t>
            </a:r>
            <a:endParaRPr lang="en-US" b="1">
              <a:latin typeface="Noto Sans KR" panose="020B0500000000000000" pitchFamily="34" charset="-127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78071B-3F72-43CF-83BA-475E4C5E54CC}"/>
              </a:ext>
            </a:extLst>
          </p:cNvPr>
          <p:cNvSpPr/>
          <p:nvPr/>
        </p:nvSpPr>
        <p:spPr>
          <a:xfrm>
            <a:off x="4619981" y="3727364"/>
            <a:ext cx="485304" cy="24770"/>
          </a:xfrm>
          <a:custGeom>
            <a:avLst/>
            <a:gdLst>
              <a:gd name="connsiteX0" fmla="*/ 0 w 485303"/>
              <a:gd name="connsiteY0" fmla="*/ 13623 h 27246"/>
              <a:gd name="connsiteX1" fmla="*/ 485303 w 485303"/>
              <a:gd name="connsiteY1" fmla="*/ 13623 h 2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303" h="27246">
                <a:moveTo>
                  <a:pt x="485303" y="13623"/>
                </a:moveTo>
                <a:lnTo>
                  <a:pt x="0" y="13623"/>
                </a:lnTo>
              </a:path>
            </a:pathLst>
          </a:custGeom>
          <a:noFill/>
          <a:ln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19" tIns="1491" rIns="243220" bIns="1491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b="1" kern="1200">
              <a:latin typeface="Noto Sans KR" panose="020B0500000000000000" pitchFamily="34" charset="-127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78DD199-8D3D-41FD-944F-449801AA866B}"/>
              </a:ext>
            </a:extLst>
          </p:cNvPr>
          <p:cNvSpPr/>
          <p:nvPr/>
        </p:nvSpPr>
        <p:spPr>
          <a:xfrm>
            <a:off x="3471032" y="3231357"/>
            <a:ext cx="1016786" cy="1016786"/>
          </a:xfrm>
          <a:custGeom>
            <a:avLst/>
            <a:gdLst>
              <a:gd name="connsiteX0" fmla="*/ 0 w 1230312"/>
              <a:gd name="connsiteY0" fmla="*/ 615156 h 1230312"/>
              <a:gd name="connsiteX1" fmla="*/ 615156 w 1230312"/>
              <a:gd name="connsiteY1" fmla="*/ 0 h 1230312"/>
              <a:gd name="connsiteX2" fmla="*/ 1230312 w 1230312"/>
              <a:gd name="connsiteY2" fmla="*/ 615156 h 1230312"/>
              <a:gd name="connsiteX3" fmla="*/ 615156 w 1230312"/>
              <a:gd name="connsiteY3" fmla="*/ 1230312 h 1230312"/>
              <a:gd name="connsiteX4" fmla="*/ 0 w 1230312"/>
              <a:gd name="connsiteY4" fmla="*/ 615156 h 12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312" h="1230312">
                <a:moveTo>
                  <a:pt x="0" y="615156"/>
                </a:moveTo>
                <a:cubicBezTo>
                  <a:pt x="0" y="275415"/>
                  <a:pt x="275415" y="0"/>
                  <a:pt x="615156" y="0"/>
                </a:cubicBezTo>
                <a:cubicBezTo>
                  <a:pt x="954897" y="0"/>
                  <a:pt x="1230312" y="275415"/>
                  <a:pt x="1230312" y="615156"/>
                </a:cubicBezTo>
                <a:cubicBezTo>
                  <a:pt x="1230312" y="954897"/>
                  <a:pt x="954897" y="1230312"/>
                  <a:pt x="615156" y="1230312"/>
                </a:cubicBezTo>
                <a:cubicBezTo>
                  <a:pt x="275415" y="1230312"/>
                  <a:pt x="0" y="954897"/>
                  <a:pt x="0" y="615156"/>
                </a:cubicBez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275" tIns="218275" rIns="218275" bIns="218275" numCol="1" spcCol="1270" anchor="ctr" anchorCtr="0">
            <a:noAutofit/>
          </a:bodyPr>
          <a:lstStyle/>
          <a:p>
            <a:pPr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>
                <a:latin typeface="Noto Sans KR" panose="020B0500000000000000" pitchFamily="34" charset="-127"/>
              </a:rPr>
              <a:t>환경</a:t>
            </a:r>
            <a:r>
              <a:rPr lang="en-US" altLang="ko-KR" b="1">
                <a:latin typeface="Noto Sans KR" panose="020B0500000000000000" pitchFamily="34" charset="-127"/>
              </a:rPr>
              <a:t/>
            </a:r>
            <a:br>
              <a:rPr lang="en-US" altLang="ko-KR" b="1">
                <a:latin typeface="Noto Sans KR" panose="020B0500000000000000" pitchFamily="34" charset="-127"/>
              </a:rPr>
            </a:br>
            <a:r>
              <a:rPr lang="en-US" altLang="ko-KR" b="1">
                <a:latin typeface="Noto Sans KR" panose="020B0500000000000000" pitchFamily="34" charset="-127"/>
              </a:rPr>
              <a:t>#2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EB8CC4-E549-4A42-85D4-E0D1D2ED7970}"/>
              </a:ext>
            </a:extLst>
          </p:cNvPr>
          <p:cNvSpPr/>
          <p:nvPr/>
        </p:nvSpPr>
        <p:spPr>
          <a:xfrm rot="2700000">
            <a:off x="4981226" y="2855244"/>
            <a:ext cx="485303" cy="24769"/>
          </a:xfrm>
          <a:custGeom>
            <a:avLst/>
            <a:gdLst>
              <a:gd name="connsiteX0" fmla="*/ 0 w 485303"/>
              <a:gd name="connsiteY0" fmla="*/ 13623 h 27246"/>
              <a:gd name="connsiteX1" fmla="*/ 485303 w 485303"/>
              <a:gd name="connsiteY1" fmla="*/ 13623 h 2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303" h="27246">
                <a:moveTo>
                  <a:pt x="485303" y="13623"/>
                </a:moveTo>
                <a:lnTo>
                  <a:pt x="0" y="13623"/>
                </a:lnTo>
              </a:path>
            </a:pathLst>
          </a:custGeom>
          <a:noFill/>
          <a:ln>
            <a:solidFill>
              <a:srgbClr val="002060"/>
            </a:solidFill>
            <a:tailEnd type="triangle"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18" tIns="1489" rIns="243219" bIns="1491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00" b="1" kern="1200">
              <a:latin typeface="Noto Sans KR" panose="020B0500000000000000" pitchFamily="34" charset="-127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8F2A06A-E402-4E2B-A5B8-76453ED72B22}"/>
              </a:ext>
            </a:extLst>
          </p:cNvPr>
          <p:cNvSpPr/>
          <p:nvPr/>
        </p:nvSpPr>
        <p:spPr>
          <a:xfrm>
            <a:off x="4083522" y="1752673"/>
            <a:ext cx="1016786" cy="1016786"/>
          </a:xfrm>
          <a:custGeom>
            <a:avLst/>
            <a:gdLst>
              <a:gd name="connsiteX0" fmla="*/ 0 w 1230312"/>
              <a:gd name="connsiteY0" fmla="*/ 615156 h 1230312"/>
              <a:gd name="connsiteX1" fmla="*/ 615156 w 1230312"/>
              <a:gd name="connsiteY1" fmla="*/ 0 h 1230312"/>
              <a:gd name="connsiteX2" fmla="*/ 1230312 w 1230312"/>
              <a:gd name="connsiteY2" fmla="*/ 615156 h 1230312"/>
              <a:gd name="connsiteX3" fmla="*/ 615156 w 1230312"/>
              <a:gd name="connsiteY3" fmla="*/ 1230312 h 1230312"/>
              <a:gd name="connsiteX4" fmla="*/ 0 w 1230312"/>
              <a:gd name="connsiteY4" fmla="*/ 615156 h 123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312" h="1230312">
                <a:moveTo>
                  <a:pt x="0" y="615156"/>
                </a:moveTo>
                <a:cubicBezTo>
                  <a:pt x="0" y="275415"/>
                  <a:pt x="275415" y="0"/>
                  <a:pt x="615156" y="0"/>
                </a:cubicBezTo>
                <a:cubicBezTo>
                  <a:pt x="954897" y="0"/>
                  <a:pt x="1230312" y="275415"/>
                  <a:pt x="1230312" y="615156"/>
                </a:cubicBezTo>
                <a:cubicBezTo>
                  <a:pt x="1230312" y="954897"/>
                  <a:pt x="954897" y="1230312"/>
                  <a:pt x="615156" y="1230312"/>
                </a:cubicBezTo>
                <a:cubicBezTo>
                  <a:pt x="275415" y="1230312"/>
                  <a:pt x="0" y="954897"/>
                  <a:pt x="0" y="615156"/>
                </a:cubicBez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275" tIns="218275" rIns="218275" bIns="218275" numCol="1" spcCol="1270" anchor="ctr" anchorCtr="0">
            <a:noAutofit/>
          </a:bodyPr>
          <a:lstStyle/>
          <a:p>
            <a:pPr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b="1">
                <a:latin typeface="Noto Sans KR" panose="020B0500000000000000" pitchFamily="34" charset="-127"/>
              </a:rPr>
              <a:t>환경</a:t>
            </a:r>
            <a:r>
              <a:rPr lang="en-US" altLang="ko-KR" b="1">
                <a:latin typeface="Noto Sans KR" panose="020B0500000000000000" pitchFamily="34" charset="-127"/>
              </a:rPr>
              <a:t/>
            </a:r>
            <a:br>
              <a:rPr lang="en-US" altLang="ko-KR" b="1">
                <a:latin typeface="Noto Sans KR" panose="020B0500000000000000" pitchFamily="34" charset="-127"/>
              </a:rPr>
            </a:br>
            <a:r>
              <a:rPr lang="en-US" altLang="ko-KR" b="1">
                <a:latin typeface="Noto Sans KR" panose="020B0500000000000000" pitchFamily="34" charset="-127"/>
              </a:rPr>
              <a:t>#1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A4C43A-1068-4B9E-9C32-6CB50E2167F6}"/>
              </a:ext>
            </a:extLst>
          </p:cNvPr>
          <p:cNvSpPr txBox="1"/>
          <p:nvPr/>
        </p:nvSpPr>
        <p:spPr>
          <a:xfrm>
            <a:off x="914400" y="1705735"/>
            <a:ext cx="2830269" cy="1110661"/>
          </a:xfrm>
          <a:prstGeom prst="rect">
            <a:avLst/>
          </a:prstGeom>
          <a:noFill/>
        </p:spPr>
        <p:txBody>
          <a:bodyPr wrap="square" lIns="0" tIns="108000" rIns="0" bIns="108000" rtlCol="0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1600" b="1">
                <a:latin typeface="Noto Sans KR" panose="020B0500000000000000" pitchFamily="34" charset="-127"/>
              </a:rPr>
              <a:t>수십</a:t>
            </a:r>
            <a:r>
              <a:rPr lang="en-US" altLang="ko-KR" sz="1600" b="1">
                <a:latin typeface="Noto Sans KR" panose="020B0500000000000000" pitchFamily="34" charset="-127"/>
              </a:rPr>
              <a:t>~ </a:t>
            </a:r>
            <a:r>
              <a:rPr lang="ko-KR" altLang="en-US" sz="1600" b="1">
                <a:latin typeface="Noto Sans KR" panose="020B0500000000000000" pitchFamily="34" charset="-127"/>
              </a:rPr>
              <a:t>수백미터 크기의</a:t>
            </a:r>
            <a:endParaRPr lang="en-US" altLang="ko-KR" sz="1600" b="1">
              <a:latin typeface="Noto Sans KR" panose="020B0500000000000000" pitchFamily="34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sz="1600" b="1">
                <a:latin typeface="Noto Sans KR" panose="020B0500000000000000" pitchFamily="34" charset="-127"/>
              </a:rPr>
              <a:t>라인 내에 여러 설비가 있으며</a:t>
            </a:r>
            <a:r>
              <a:rPr lang="en-US" altLang="ko-KR" sz="1600" b="1">
                <a:latin typeface="Noto Sans KR" panose="020B0500000000000000" pitchFamily="34" charset="-127"/>
              </a:rPr>
              <a:t>,</a:t>
            </a:r>
          </a:p>
          <a:p>
            <a:pPr algn="r">
              <a:spcAft>
                <a:spcPts val="600"/>
              </a:spcAft>
            </a:pPr>
            <a:r>
              <a:rPr lang="ko-KR" altLang="en-US" sz="1600" b="1">
                <a:latin typeface="Noto Sans KR" panose="020B0500000000000000" pitchFamily="34" charset="-127"/>
              </a:rPr>
              <a:t>근무자도 다수 존재</a:t>
            </a:r>
            <a:endParaRPr lang="id-ID" altLang="ko-KR" sz="1600" b="1" dirty="0">
              <a:latin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C4023-9CF5-4FD1-8433-2C928D7AF1F3}"/>
              </a:ext>
            </a:extLst>
          </p:cNvPr>
          <p:cNvSpPr txBox="1"/>
          <p:nvPr/>
        </p:nvSpPr>
        <p:spPr>
          <a:xfrm>
            <a:off x="8447331" y="1905791"/>
            <a:ext cx="2830269" cy="710552"/>
          </a:xfrm>
          <a:prstGeom prst="rect">
            <a:avLst/>
          </a:prstGeom>
          <a:noFill/>
        </p:spPr>
        <p:txBody>
          <a:bodyPr wrap="square" lIns="0" tIns="108000" rIns="0" bIns="10800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b="1">
                <a:latin typeface="Noto Sans KR" panose="020B0500000000000000" pitchFamily="34" charset="-127"/>
              </a:rPr>
              <a:t>라인이 너무 넓어 근무자의</a:t>
            </a:r>
            <a:r>
              <a:rPr lang="en-US" altLang="ko-KR" sz="1600" b="1">
                <a:latin typeface="Noto Sans KR" panose="020B0500000000000000" pitchFamily="34" charset="-127"/>
              </a:rPr>
              <a:t> </a:t>
            </a:r>
            <a:r>
              <a:rPr lang="ko-KR" altLang="en-US" sz="1600" b="1">
                <a:latin typeface="Noto Sans KR" panose="020B0500000000000000" pitchFamily="34" charset="-127"/>
              </a:rPr>
              <a:t>정확한 위치 파악이 </a:t>
            </a:r>
            <a:r>
              <a:rPr lang="ko-KR" altLang="en-US" sz="1600" b="1" smtClean="0">
                <a:latin typeface="Noto Sans KR" panose="020B0500000000000000" pitchFamily="34" charset="-127"/>
              </a:rPr>
              <a:t>어려움</a:t>
            </a:r>
            <a:endParaRPr lang="en-US" altLang="ko-KR" sz="1600" b="1">
              <a:latin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14D26-660A-40E9-8E78-6A96B4BB11F1}"/>
              </a:ext>
            </a:extLst>
          </p:cNvPr>
          <p:cNvSpPr txBox="1"/>
          <p:nvPr/>
        </p:nvSpPr>
        <p:spPr>
          <a:xfrm>
            <a:off x="688148" y="4986270"/>
            <a:ext cx="3056522" cy="464331"/>
          </a:xfrm>
          <a:prstGeom prst="rect">
            <a:avLst/>
          </a:prstGeom>
          <a:noFill/>
        </p:spPr>
        <p:txBody>
          <a:bodyPr wrap="square" lIns="0" tIns="108000" rIns="0" bIns="108000" rtlCol="0" anchor="ctr">
            <a:spAutoFit/>
          </a:bodyPr>
          <a:lstStyle/>
          <a:p>
            <a:pPr algn="r">
              <a:spcAft>
                <a:spcPts val="600"/>
              </a:spcAft>
            </a:pPr>
            <a:endParaRPr lang="en-US" altLang="ko-KR" sz="1600" b="1" smtClean="0">
              <a:latin typeface="Noto Sans KR" panose="020B05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994A4-7EEA-47FE-8D9C-B35D9B7877B7}"/>
              </a:ext>
            </a:extLst>
          </p:cNvPr>
          <p:cNvSpPr txBox="1"/>
          <p:nvPr/>
        </p:nvSpPr>
        <p:spPr>
          <a:xfrm>
            <a:off x="8447331" y="4740049"/>
            <a:ext cx="2830269" cy="956773"/>
          </a:xfrm>
          <a:prstGeom prst="rect">
            <a:avLst/>
          </a:prstGeom>
          <a:noFill/>
        </p:spPr>
        <p:txBody>
          <a:bodyPr wrap="square" lIns="0" tIns="108000" rIns="0" bIns="10800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b="1" smtClean="0">
                <a:latin typeface="Noto Sans KR" panose="020B0500000000000000" pitchFamily="34" charset="-127"/>
              </a:rPr>
              <a:t>체크시트 작성 시 설비 주변이 아닌 다른 곳에서 제출하는  경우가 발생할 수 있음</a:t>
            </a:r>
            <a:endParaRPr lang="id-ID" sz="1600" b="1" dirty="0">
              <a:latin typeface="Noto Sans K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95C26C-761C-4332-A4E9-9CC3524D85E9}"/>
              </a:ext>
            </a:extLst>
          </p:cNvPr>
          <p:cNvSpPr txBox="1"/>
          <p:nvPr/>
        </p:nvSpPr>
        <p:spPr>
          <a:xfrm>
            <a:off x="688147" y="2976671"/>
            <a:ext cx="2443674" cy="1526160"/>
          </a:xfrm>
          <a:prstGeom prst="rect">
            <a:avLst/>
          </a:prstGeom>
          <a:noFill/>
        </p:spPr>
        <p:txBody>
          <a:bodyPr wrap="square" lIns="0" tIns="108000" rIns="0" bIns="108000" rtlCol="0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1600" b="1">
                <a:latin typeface="Noto Sans KR" panose="020B0500000000000000" pitchFamily="34" charset="-127"/>
              </a:rPr>
              <a:t>근무자는 통신용 단말기를 휴대하고</a:t>
            </a:r>
            <a:r>
              <a:rPr lang="en-US" altLang="ko-KR" sz="1600" b="1">
                <a:latin typeface="Noto Sans KR" panose="020B0500000000000000" pitchFamily="34" charset="-127"/>
              </a:rPr>
              <a:t>,</a:t>
            </a:r>
          </a:p>
          <a:p>
            <a:pPr algn="r">
              <a:spcAft>
                <a:spcPts val="600"/>
              </a:spcAft>
            </a:pPr>
            <a:r>
              <a:rPr lang="ko-KR" altLang="en-US" sz="1600" b="1">
                <a:latin typeface="Noto Sans KR" panose="020B0500000000000000" pitchFamily="34" charset="-127"/>
              </a:rPr>
              <a:t>관리자는 주기적으로 근무자의</a:t>
            </a:r>
            <a:r>
              <a:rPr lang="en-US" altLang="ko-KR" sz="1600" b="1">
                <a:latin typeface="Noto Sans KR" panose="020B0500000000000000" pitchFamily="34" charset="-127"/>
              </a:rPr>
              <a:t> </a:t>
            </a:r>
            <a:r>
              <a:rPr lang="ko-KR" altLang="en-US" sz="1600" b="1">
                <a:latin typeface="Noto Sans KR" panose="020B0500000000000000" pitchFamily="34" charset="-127"/>
              </a:rPr>
              <a:t>상태와 위치를 모니터링함</a:t>
            </a:r>
            <a:endParaRPr lang="en-US" altLang="ko-KR" sz="1600" b="1">
              <a:latin typeface="Noto Sans K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62BD4A-A7D3-4F2C-8B2B-9A7DA6846030}"/>
              </a:ext>
            </a:extLst>
          </p:cNvPr>
          <p:cNvSpPr txBox="1"/>
          <p:nvPr/>
        </p:nvSpPr>
        <p:spPr>
          <a:xfrm>
            <a:off x="9060177" y="3222890"/>
            <a:ext cx="2217423" cy="1033717"/>
          </a:xfrm>
          <a:prstGeom prst="rect">
            <a:avLst/>
          </a:prstGeom>
          <a:noFill/>
        </p:spPr>
        <p:txBody>
          <a:bodyPr wrap="square" lIns="0" tIns="108000" rIns="0" bIns="10800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b="1">
                <a:latin typeface="Noto Sans KR" panose="020B0500000000000000" pitchFamily="34" charset="-127"/>
              </a:rPr>
              <a:t>설비 내부는 적정 온습도를 유지하지만</a:t>
            </a:r>
            <a:r>
              <a:rPr lang="en-US" altLang="ko-KR" sz="1600" b="1">
                <a:latin typeface="Noto Sans KR" panose="020B0500000000000000" pitchFamily="34" charset="-127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ko-KR" altLang="en-US" sz="1600" b="1">
                <a:latin typeface="Noto Sans KR" panose="020B0500000000000000" pitchFamily="34" charset="-127"/>
              </a:rPr>
              <a:t>주변 환경은 그렇지 못함</a:t>
            </a:r>
            <a:endParaRPr lang="id-ID" altLang="ko-KR" sz="1600" b="1" dirty="0">
              <a:latin typeface="Noto Sans KR" panose="020B0500000000000000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14046" y="3320279"/>
            <a:ext cx="847235" cy="466320"/>
            <a:chOff x="8218549" y="964639"/>
            <a:chExt cx="1327390" cy="658697"/>
          </a:xfrm>
          <a:solidFill>
            <a:srgbClr val="002464"/>
          </a:solidFill>
        </p:grpSpPr>
        <p:sp>
          <p:nvSpPr>
            <p:cNvPr id="7" name="직각 삼각형 6"/>
            <p:cNvSpPr/>
            <p:nvPr/>
          </p:nvSpPr>
          <p:spPr>
            <a:xfrm rot="16200000">
              <a:off x="8181105" y="1002083"/>
              <a:ext cx="658697" cy="58381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7" name="직각 삼각형 46"/>
            <p:cNvSpPr/>
            <p:nvPr/>
          </p:nvSpPr>
          <p:spPr>
            <a:xfrm rot="16200000">
              <a:off x="8552895" y="1002083"/>
              <a:ext cx="658697" cy="58380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8" name="직각 삼각형 47"/>
            <p:cNvSpPr/>
            <p:nvPr/>
          </p:nvSpPr>
          <p:spPr>
            <a:xfrm rot="16200000">
              <a:off x="8924686" y="1002083"/>
              <a:ext cx="658697" cy="58380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50794" y="3848345"/>
            <a:ext cx="117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rgbClr val="002464"/>
                </a:solidFill>
              </a:rPr>
              <a:t>라인</a:t>
            </a:r>
            <a:endParaRPr lang="ko-KR" altLang="en-US" b="1">
              <a:solidFill>
                <a:srgbClr val="002464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95C26C-761C-4332-A4E9-9CC3524D85E9}"/>
              </a:ext>
            </a:extLst>
          </p:cNvPr>
          <p:cNvSpPr txBox="1"/>
          <p:nvPr/>
        </p:nvSpPr>
        <p:spPr>
          <a:xfrm>
            <a:off x="1335939" y="4863159"/>
            <a:ext cx="2443674" cy="710552"/>
          </a:xfrm>
          <a:prstGeom prst="rect">
            <a:avLst/>
          </a:prstGeom>
          <a:noFill/>
        </p:spPr>
        <p:txBody>
          <a:bodyPr wrap="square" lIns="0" tIns="108000" rIns="0" bIns="108000" rtlCol="0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1600" b="1" smtClean="0">
                <a:latin typeface="Noto Sans KR" panose="020B0500000000000000" pitchFamily="34" charset="-127"/>
              </a:rPr>
              <a:t>외부와의 인터넷 연결은 차단되어 있음</a:t>
            </a:r>
            <a:endParaRPr lang="en-US" altLang="ko-KR" sz="1600" b="1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2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5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Noto Sans KR" panose="020B0500000000000000" pitchFamily="34" charset="-127"/>
              </a:rPr>
              <a:t>가설</a:t>
            </a:r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FFC8DE-BA50-4028-AA26-86894AE7AFB2}"/>
              </a:ext>
            </a:extLst>
          </p:cNvPr>
          <p:cNvSpPr txBox="1">
            <a:spLocks/>
          </p:cNvSpPr>
          <p:nvPr/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5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9" name="Rectangle 120">
            <a:extLst>
              <a:ext uri="{FF2B5EF4-FFF2-40B4-BE49-F238E27FC236}">
                <a16:creationId xmlns:a16="http://schemas.microsoft.com/office/drawing/2014/main" id="{828F4C50-1EFF-44F4-BC91-D498A24C4B06}"/>
              </a:ext>
            </a:extLst>
          </p:cNvPr>
          <p:cNvSpPr/>
          <p:nvPr/>
        </p:nvSpPr>
        <p:spPr>
          <a:xfrm>
            <a:off x="688144" y="5391426"/>
            <a:ext cx="10815706" cy="775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" name="Rectangle 121">
            <a:extLst>
              <a:ext uri="{FF2B5EF4-FFF2-40B4-BE49-F238E27FC236}">
                <a16:creationId xmlns:a16="http://schemas.microsoft.com/office/drawing/2014/main" id="{9D07C1C2-E04A-4D96-A177-3B4984615FA4}"/>
              </a:ext>
            </a:extLst>
          </p:cNvPr>
          <p:cNvSpPr/>
          <p:nvPr/>
        </p:nvSpPr>
        <p:spPr>
          <a:xfrm>
            <a:off x="1858617" y="5609775"/>
            <a:ext cx="944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라인에 일정 간격으로 비콘을 부착하여</a:t>
            </a:r>
            <a:r>
              <a:rPr lang="en-US" altLang="ko-KR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 </a:t>
            </a:r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위치 기반 모니터링이 가능할 것이라 예상</a:t>
            </a:r>
            <a:endParaRPr lang="id-ID" b="1">
              <a:solidFill>
                <a:srgbClr val="002060"/>
              </a:solidFill>
              <a:latin typeface="Noto Sans KR" panose="020B0500000000000000" pitchFamily="34" charset="-127"/>
            </a:endParaRPr>
          </a:p>
        </p:txBody>
      </p:sp>
      <p:sp>
        <p:nvSpPr>
          <p:cNvPr id="11" name="Rectangle 122">
            <a:extLst>
              <a:ext uri="{FF2B5EF4-FFF2-40B4-BE49-F238E27FC236}">
                <a16:creationId xmlns:a16="http://schemas.microsoft.com/office/drawing/2014/main" id="{A6E56446-F2AE-4482-80CA-A573003F4269}"/>
              </a:ext>
            </a:extLst>
          </p:cNvPr>
          <p:cNvSpPr/>
          <p:nvPr/>
        </p:nvSpPr>
        <p:spPr>
          <a:xfrm>
            <a:off x="688144" y="5391426"/>
            <a:ext cx="868987" cy="7752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3" name="Freeform 308">
            <a:extLst>
              <a:ext uri="{FF2B5EF4-FFF2-40B4-BE49-F238E27FC236}">
                <a16:creationId xmlns:a16="http://schemas.microsoft.com/office/drawing/2014/main" id="{8BFE82E6-944B-4F86-9FFE-922DC2FEC7D6}"/>
              </a:ext>
            </a:extLst>
          </p:cNvPr>
          <p:cNvSpPr>
            <a:spLocks/>
          </p:cNvSpPr>
          <p:nvPr/>
        </p:nvSpPr>
        <p:spPr bwMode="auto">
          <a:xfrm>
            <a:off x="1078187" y="5898908"/>
            <a:ext cx="88900" cy="15875"/>
          </a:xfrm>
          <a:custGeom>
            <a:avLst/>
            <a:gdLst>
              <a:gd name="T0" fmla="*/ 22 w 24"/>
              <a:gd name="T1" fmla="*/ 0 h 4"/>
              <a:gd name="T2" fmla="*/ 2 w 24"/>
              <a:gd name="T3" fmla="*/ 0 h 4"/>
              <a:gd name="T4" fmla="*/ 0 w 24"/>
              <a:gd name="T5" fmla="*/ 2 h 4"/>
              <a:gd name="T6" fmla="*/ 2 w 24"/>
              <a:gd name="T7" fmla="*/ 4 h 4"/>
              <a:gd name="T8" fmla="*/ 22 w 24"/>
              <a:gd name="T9" fmla="*/ 4 h 4"/>
              <a:gd name="T10" fmla="*/ 24 w 24"/>
              <a:gd name="T11" fmla="*/ 2 h 4"/>
              <a:gd name="T12" fmla="*/ 22 w 24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Noto Sans KR" panose="020B0500000000000000" pitchFamily="34" charset="-127"/>
            </a:endParaRPr>
          </a:p>
        </p:txBody>
      </p:sp>
      <p:sp>
        <p:nvSpPr>
          <p:cNvPr id="14" name="Freeform 309">
            <a:extLst>
              <a:ext uri="{FF2B5EF4-FFF2-40B4-BE49-F238E27FC236}">
                <a16:creationId xmlns:a16="http://schemas.microsoft.com/office/drawing/2014/main" id="{6E85FC87-2D34-4CA8-9930-1F302E87B76E}"/>
              </a:ext>
            </a:extLst>
          </p:cNvPr>
          <p:cNvSpPr>
            <a:spLocks/>
          </p:cNvSpPr>
          <p:nvPr/>
        </p:nvSpPr>
        <p:spPr bwMode="auto">
          <a:xfrm>
            <a:off x="1078187" y="5929071"/>
            <a:ext cx="88900" cy="30163"/>
          </a:xfrm>
          <a:custGeom>
            <a:avLst/>
            <a:gdLst>
              <a:gd name="T0" fmla="*/ 22 w 24"/>
              <a:gd name="T1" fmla="*/ 0 h 8"/>
              <a:gd name="T2" fmla="*/ 2 w 24"/>
              <a:gd name="T3" fmla="*/ 0 h 8"/>
              <a:gd name="T4" fmla="*/ 0 w 24"/>
              <a:gd name="T5" fmla="*/ 2 h 8"/>
              <a:gd name="T6" fmla="*/ 2 w 24"/>
              <a:gd name="T7" fmla="*/ 4 h 8"/>
              <a:gd name="T8" fmla="*/ 10 w 24"/>
              <a:gd name="T9" fmla="*/ 4 h 8"/>
              <a:gd name="T10" fmla="*/ 10 w 24"/>
              <a:gd name="T11" fmla="*/ 6 h 8"/>
              <a:gd name="T12" fmla="*/ 12 w 24"/>
              <a:gd name="T13" fmla="*/ 8 h 8"/>
              <a:gd name="T14" fmla="*/ 14 w 24"/>
              <a:gd name="T15" fmla="*/ 6 h 8"/>
              <a:gd name="T16" fmla="*/ 14 w 24"/>
              <a:gd name="T17" fmla="*/ 4 h 8"/>
              <a:gd name="T18" fmla="*/ 22 w 24"/>
              <a:gd name="T19" fmla="*/ 4 h 8"/>
              <a:gd name="T20" fmla="*/ 24 w 24"/>
              <a:gd name="T21" fmla="*/ 2 h 8"/>
              <a:gd name="T22" fmla="*/ 22 w 24"/>
              <a:gd name="T2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8">
                <a:moveTo>
                  <a:pt x="2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7"/>
                  <a:pt x="11" y="8"/>
                  <a:pt x="12" y="8"/>
                </a:cubicBezTo>
                <a:cubicBezTo>
                  <a:pt x="13" y="8"/>
                  <a:pt x="14" y="7"/>
                  <a:pt x="14" y="6"/>
                </a:cubicBezTo>
                <a:cubicBezTo>
                  <a:pt x="14" y="4"/>
                  <a:pt x="14" y="4"/>
                  <a:pt x="14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Noto Sans KR" panose="020B0500000000000000" pitchFamily="34" charset="-127"/>
            </a:endParaRPr>
          </a:p>
        </p:txBody>
      </p:sp>
      <p:sp>
        <p:nvSpPr>
          <p:cNvPr id="15" name="Freeform 310">
            <a:extLst>
              <a:ext uri="{FF2B5EF4-FFF2-40B4-BE49-F238E27FC236}">
                <a16:creationId xmlns:a16="http://schemas.microsoft.com/office/drawing/2014/main" id="{3236FA54-A542-4E65-BF30-896C6D80B35F}"/>
              </a:ext>
            </a:extLst>
          </p:cNvPr>
          <p:cNvSpPr>
            <a:spLocks noEditPoints="1"/>
          </p:cNvSpPr>
          <p:nvPr/>
        </p:nvSpPr>
        <p:spPr bwMode="auto">
          <a:xfrm>
            <a:off x="979762" y="5598871"/>
            <a:ext cx="285750" cy="285750"/>
          </a:xfrm>
          <a:custGeom>
            <a:avLst/>
            <a:gdLst>
              <a:gd name="T0" fmla="*/ 38 w 76"/>
              <a:gd name="T1" fmla="*/ 0 h 76"/>
              <a:gd name="T2" fmla="*/ 0 w 76"/>
              <a:gd name="T3" fmla="*/ 36 h 76"/>
              <a:gd name="T4" fmla="*/ 26 w 76"/>
              <a:gd name="T5" fmla="*/ 70 h 76"/>
              <a:gd name="T6" fmla="*/ 26 w 76"/>
              <a:gd name="T7" fmla="*/ 74 h 76"/>
              <a:gd name="T8" fmla="*/ 28 w 76"/>
              <a:gd name="T9" fmla="*/ 76 h 76"/>
              <a:gd name="T10" fmla="*/ 48 w 76"/>
              <a:gd name="T11" fmla="*/ 76 h 76"/>
              <a:gd name="T12" fmla="*/ 50 w 76"/>
              <a:gd name="T13" fmla="*/ 74 h 76"/>
              <a:gd name="T14" fmla="*/ 50 w 76"/>
              <a:gd name="T15" fmla="*/ 70 h 76"/>
              <a:gd name="T16" fmla="*/ 76 w 76"/>
              <a:gd name="T17" fmla="*/ 36 h 76"/>
              <a:gd name="T18" fmla="*/ 38 w 76"/>
              <a:gd name="T19" fmla="*/ 0 h 76"/>
              <a:gd name="T20" fmla="*/ 38 w 76"/>
              <a:gd name="T21" fmla="*/ 34 h 76"/>
              <a:gd name="T22" fmla="*/ 48 w 76"/>
              <a:gd name="T23" fmla="*/ 44 h 76"/>
              <a:gd name="T24" fmla="*/ 40 w 76"/>
              <a:gd name="T25" fmla="*/ 54 h 76"/>
              <a:gd name="T26" fmla="*/ 40 w 76"/>
              <a:gd name="T27" fmla="*/ 57 h 76"/>
              <a:gd name="T28" fmla="*/ 38 w 76"/>
              <a:gd name="T29" fmla="*/ 59 h 76"/>
              <a:gd name="T30" fmla="*/ 36 w 76"/>
              <a:gd name="T31" fmla="*/ 57 h 76"/>
              <a:gd name="T32" fmla="*/ 36 w 76"/>
              <a:gd name="T33" fmla="*/ 54 h 76"/>
              <a:gd name="T34" fmla="*/ 28 w 76"/>
              <a:gd name="T35" fmla="*/ 44 h 76"/>
              <a:gd name="T36" fmla="*/ 30 w 76"/>
              <a:gd name="T37" fmla="*/ 42 h 76"/>
              <a:gd name="T38" fmla="*/ 32 w 76"/>
              <a:gd name="T39" fmla="*/ 44 h 76"/>
              <a:gd name="T40" fmla="*/ 38 w 76"/>
              <a:gd name="T41" fmla="*/ 50 h 76"/>
              <a:gd name="T42" fmla="*/ 44 w 76"/>
              <a:gd name="T43" fmla="*/ 44 h 76"/>
              <a:gd name="T44" fmla="*/ 38 w 76"/>
              <a:gd name="T45" fmla="*/ 38 h 76"/>
              <a:gd name="T46" fmla="*/ 28 w 76"/>
              <a:gd name="T47" fmla="*/ 28 h 76"/>
              <a:gd name="T48" fmla="*/ 36 w 76"/>
              <a:gd name="T49" fmla="*/ 18 h 76"/>
              <a:gd name="T50" fmla="*/ 36 w 76"/>
              <a:gd name="T51" fmla="*/ 14 h 76"/>
              <a:gd name="T52" fmla="*/ 38 w 76"/>
              <a:gd name="T53" fmla="*/ 12 h 76"/>
              <a:gd name="T54" fmla="*/ 40 w 76"/>
              <a:gd name="T55" fmla="*/ 14 h 76"/>
              <a:gd name="T56" fmla="*/ 40 w 76"/>
              <a:gd name="T57" fmla="*/ 18 h 76"/>
              <a:gd name="T58" fmla="*/ 48 w 76"/>
              <a:gd name="T59" fmla="*/ 28 h 76"/>
              <a:gd name="T60" fmla="*/ 46 w 76"/>
              <a:gd name="T61" fmla="*/ 30 h 76"/>
              <a:gd name="T62" fmla="*/ 44 w 76"/>
              <a:gd name="T63" fmla="*/ 28 h 76"/>
              <a:gd name="T64" fmla="*/ 38 w 76"/>
              <a:gd name="T65" fmla="*/ 21 h 76"/>
              <a:gd name="T66" fmla="*/ 32 w 76"/>
              <a:gd name="T67" fmla="*/ 28 h 76"/>
              <a:gd name="T68" fmla="*/ 38 w 76"/>
              <a:gd name="T69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6" h="76">
                <a:moveTo>
                  <a:pt x="38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1"/>
                  <a:pt x="11" y="65"/>
                  <a:pt x="26" y="70"/>
                </a:cubicBezTo>
                <a:cubicBezTo>
                  <a:pt x="26" y="74"/>
                  <a:pt x="26" y="74"/>
                  <a:pt x="26" y="74"/>
                </a:cubicBezTo>
                <a:cubicBezTo>
                  <a:pt x="26" y="75"/>
                  <a:pt x="27" y="76"/>
                  <a:pt x="28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9" y="76"/>
                  <a:pt x="50" y="75"/>
                  <a:pt x="50" y="74"/>
                </a:cubicBezTo>
                <a:cubicBezTo>
                  <a:pt x="50" y="70"/>
                  <a:pt x="50" y="70"/>
                  <a:pt x="50" y="70"/>
                </a:cubicBezTo>
                <a:cubicBezTo>
                  <a:pt x="65" y="65"/>
                  <a:pt x="76" y="51"/>
                  <a:pt x="76" y="36"/>
                </a:cubicBezTo>
                <a:cubicBezTo>
                  <a:pt x="76" y="16"/>
                  <a:pt x="59" y="0"/>
                  <a:pt x="38" y="0"/>
                </a:cubicBezTo>
                <a:close/>
                <a:moveTo>
                  <a:pt x="38" y="34"/>
                </a:moveTo>
                <a:cubicBezTo>
                  <a:pt x="44" y="34"/>
                  <a:pt x="48" y="38"/>
                  <a:pt x="48" y="44"/>
                </a:cubicBezTo>
                <a:cubicBezTo>
                  <a:pt x="48" y="49"/>
                  <a:pt x="45" y="53"/>
                  <a:pt x="40" y="54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9"/>
                  <a:pt x="39" y="59"/>
                  <a:pt x="38" y="59"/>
                </a:cubicBezTo>
                <a:cubicBezTo>
                  <a:pt x="37" y="59"/>
                  <a:pt x="36" y="59"/>
                  <a:pt x="36" y="57"/>
                </a:cubicBezTo>
                <a:cubicBezTo>
                  <a:pt x="36" y="54"/>
                  <a:pt x="36" y="54"/>
                  <a:pt x="36" y="54"/>
                </a:cubicBezTo>
                <a:cubicBezTo>
                  <a:pt x="31" y="53"/>
                  <a:pt x="28" y="49"/>
                  <a:pt x="28" y="44"/>
                </a:cubicBezTo>
                <a:cubicBezTo>
                  <a:pt x="28" y="43"/>
                  <a:pt x="29" y="42"/>
                  <a:pt x="30" y="42"/>
                </a:cubicBezTo>
                <a:cubicBezTo>
                  <a:pt x="31" y="42"/>
                  <a:pt x="32" y="43"/>
                  <a:pt x="32" y="44"/>
                </a:cubicBezTo>
                <a:cubicBezTo>
                  <a:pt x="32" y="47"/>
                  <a:pt x="35" y="50"/>
                  <a:pt x="38" y="50"/>
                </a:cubicBezTo>
                <a:cubicBezTo>
                  <a:pt x="41" y="50"/>
                  <a:pt x="44" y="47"/>
                  <a:pt x="44" y="44"/>
                </a:cubicBezTo>
                <a:cubicBezTo>
                  <a:pt x="44" y="40"/>
                  <a:pt x="41" y="38"/>
                  <a:pt x="38" y="38"/>
                </a:cubicBezTo>
                <a:cubicBezTo>
                  <a:pt x="32" y="38"/>
                  <a:pt x="28" y="33"/>
                  <a:pt x="28" y="28"/>
                </a:cubicBezTo>
                <a:cubicBezTo>
                  <a:pt x="28" y="23"/>
                  <a:pt x="31" y="18"/>
                  <a:pt x="36" y="18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3"/>
                  <a:pt x="37" y="12"/>
                  <a:pt x="38" y="12"/>
                </a:cubicBezTo>
                <a:cubicBezTo>
                  <a:pt x="39" y="12"/>
                  <a:pt x="40" y="13"/>
                  <a:pt x="40" y="14"/>
                </a:cubicBezTo>
                <a:cubicBezTo>
                  <a:pt x="40" y="18"/>
                  <a:pt x="40" y="18"/>
                  <a:pt x="40" y="18"/>
                </a:cubicBezTo>
                <a:cubicBezTo>
                  <a:pt x="45" y="18"/>
                  <a:pt x="48" y="23"/>
                  <a:pt x="48" y="28"/>
                </a:cubicBezTo>
                <a:cubicBezTo>
                  <a:pt x="48" y="29"/>
                  <a:pt x="47" y="30"/>
                  <a:pt x="46" y="30"/>
                </a:cubicBezTo>
                <a:cubicBezTo>
                  <a:pt x="45" y="30"/>
                  <a:pt x="44" y="29"/>
                  <a:pt x="44" y="28"/>
                </a:cubicBezTo>
                <a:cubicBezTo>
                  <a:pt x="44" y="24"/>
                  <a:pt x="41" y="21"/>
                  <a:pt x="38" y="21"/>
                </a:cubicBezTo>
                <a:cubicBezTo>
                  <a:pt x="35" y="21"/>
                  <a:pt x="32" y="24"/>
                  <a:pt x="32" y="28"/>
                </a:cubicBezTo>
                <a:cubicBezTo>
                  <a:pt x="32" y="31"/>
                  <a:pt x="35" y="34"/>
                  <a:pt x="38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Noto Sans KR" panose="020B0500000000000000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76783" y="447675"/>
            <a:ext cx="5003669" cy="4600954"/>
            <a:chOff x="8339023" y="447675"/>
            <a:chExt cx="5003669" cy="4600954"/>
          </a:xfrm>
        </p:grpSpPr>
        <p:sp>
          <p:nvSpPr>
            <p:cNvPr id="17" name="Rectangle 120">
              <a:extLst>
                <a:ext uri="{FF2B5EF4-FFF2-40B4-BE49-F238E27FC236}">
                  <a16:creationId xmlns:a16="http://schemas.microsoft.com/office/drawing/2014/main" id="{828F4C50-1EFF-44F4-BC91-D498A24C4B06}"/>
                </a:ext>
              </a:extLst>
            </p:cNvPr>
            <p:cNvSpPr/>
            <p:nvPr/>
          </p:nvSpPr>
          <p:spPr>
            <a:xfrm>
              <a:off x="8479953" y="1685097"/>
              <a:ext cx="3023897" cy="2908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39023" y="4710075"/>
              <a:ext cx="3305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ea typeface="Noto Sans KR" panose="020B0500000000000000" pitchFamily="34" charset="-127"/>
                </a:rPr>
                <a:t>거리에 따른 비콘 신호 세기 </a:t>
              </a:r>
              <a:r>
                <a:rPr lang="en-US" altLang="ko-KR" sz="1600" smtClean="0">
                  <a:ea typeface="Noto Sans KR" panose="020B0500000000000000" pitchFamily="34" charset="-127"/>
                </a:rPr>
                <a:t>(</a:t>
              </a:r>
              <a:r>
                <a:rPr lang="ko-KR" altLang="en-US" sz="1600" smtClean="0">
                  <a:ea typeface="Noto Sans KR" panose="020B0500000000000000" pitchFamily="34" charset="-127"/>
                </a:rPr>
                <a:t>예상</a:t>
              </a:r>
              <a:r>
                <a:rPr lang="en-US" altLang="ko-KR" sz="1600" smtClean="0">
                  <a:ea typeface="Noto Sans KR" panose="020B0500000000000000" pitchFamily="34" charset="-127"/>
                </a:rPr>
                <a:t>)</a:t>
              </a:r>
              <a:endParaRPr lang="ko-KR" altLang="en-US" sz="1600">
                <a:ea typeface="Noto Sans KR" panose="020B0500000000000000" pitchFamily="34" charset="-127"/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 rot="10800000">
              <a:off x="9069728" y="447675"/>
              <a:ext cx="4272964" cy="3495892"/>
            </a:xfrm>
            <a:prstGeom prst="arc">
              <a:avLst/>
            </a:prstGeom>
            <a:ln w="25400">
              <a:solidFill>
                <a:srgbClr val="006F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9066530" y="2001916"/>
              <a:ext cx="0" cy="21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9066530" y="4161916"/>
              <a:ext cx="21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479953" y="1885522"/>
              <a:ext cx="597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smtClean="0"/>
                <a:t>전파</a:t>
              </a:r>
              <a:endParaRPr lang="en-US" altLang="ko-KR" sz="1200" smtClean="0"/>
            </a:p>
            <a:p>
              <a:pPr algn="r">
                <a:lnSpc>
                  <a:spcPct val="150000"/>
                </a:lnSpc>
              </a:pPr>
              <a:r>
                <a:rPr lang="ko-KR" altLang="en-US" sz="1200" smtClean="0"/>
                <a:t>세기</a:t>
              </a:r>
              <a:endParaRPr lang="en-US" altLang="ko-KR" sz="1200" smtClean="0"/>
            </a:p>
            <a:p>
              <a:pPr algn="r">
                <a:lnSpc>
                  <a:spcPct val="150000"/>
                </a:lnSpc>
              </a:pPr>
              <a:r>
                <a:rPr lang="en-US" altLang="ko-KR" sz="1200" smtClean="0"/>
                <a:t>(RSSI)</a:t>
              </a:r>
              <a:endParaRPr lang="ko-KR" altLang="en-US" sz="12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12369" y="4228778"/>
              <a:ext cx="1693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/>
                <a:t>비콘으로부터의  </a:t>
              </a:r>
              <a:r>
                <a:rPr lang="ko-KR" altLang="en-US" sz="1200" smtClean="0"/>
                <a:t>거리</a:t>
              </a:r>
              <a:endParaRPr lang="ko-KR" altLang="en-US" sz="12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130822" y="1685097"/>
            <a:ext cx="737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비콘 감지 가능 거리</a:t>
            </a:r>
            <a:r>
              <a:rPr lang="en-US" altLang="ko-KR" smtClean="0"/>
              <a:t>: </a:t>
            </a:r>
            <a:r>
              <a:rPr lang="ko-KR" altLang="en-US" smtClean="0"/>
              <a:t>반경 </a:t>
            </a:r>
            <a:r>
              <a:rPr lang="en-US" altLang="ko-KR" smtClean="0"/>
              <a:t>70m</a:t>
            </a:r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수십</a:t>
            </a:r>
            <a:r>
              <a:rPr lang="en-US" altLang="ko-KR" smtClean="0"/>
              <a:t>~</a:t>
            </a:r>
            <a:r>
              <a:rPr lang="ko-KR" altLang="en-US" smtClean="0"/>
              <a:t>수백 미터에 달하는 라인을 적은 대수의 비콘으로 모니터링</a:t>
            </a:r>
            <a:endParaRPr lang="en-US" altLang="ko-KR" smtClean="0"/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거리에 반비례해 일정하게 줄어드는 신호 세기</a:t>
            </a:r>
            <a:endParaRPr lang="en-US" altLang="ko-KR" smtClean="0"/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endParaRPr lang="en-US" altLang="ko-KR" smtClean="0"/>
          </a:p>
        </p:txBody>
      </p:sp>
      <p:sp>
        <p:nvSpPr>
          <p:cNvPr id="36" name="타원 35"/>
          <p:cNvSpPr/>
          <p:nvPr/>
        </p:nvSpPr>
        <p:spPr>
          <a:xfrm>
            <a:off x="1027387" y="5632260"/>
            <a:ext cx="190500" cy="19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12972" y="1780635"/>
                <a:ext cx="1709763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~10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972" y="1780635"/>
                <a:ext cx="1709763" cy="581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8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6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Noto Sans KR" panose="020B0500000000000000" pitchFamily="34" charset="-127"/>
              </a:rPr>
              <a:t>가설</a:t>
            </a:r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FFC8DE-BA50-4028-AA26-86894AE7AFB2}"/>
              </a:ext>
            </a:extLst>
          </p:cNvPr>
          <p:cNvSpPr txBox="1">
            <a:spLocks/>
          </p:cNvSpPr>
          <p:nvPr/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6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9" name="Rectangle 120">
            <a:extLst>
              <a:ext uri="{FF2B5EF4-FFF2-40B4-BE49-F238E27FC236}">
                <a16:creationId xmlns:a16="http://schemas.microsoft.com/office/drawing/2014/main" id="{828F4C50-1EFF-44F4-BC91-D498A24C4B06}"/>
              </a:ext>
            </a:extLst>
          </p:cNvPr>
          <p:cNvSpPr/>
          <p:nvPr/>
        </p:nvSpPr>
        <p:spPr>
          <a:xfrm>
            <a:off x="688144" y="5391426"/>
            <a:ext cx="10815706" cy="775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" name="Rectangle 121">
            <a:extLst>
              <a:ext uri="{FF2B5EF4-FFF2-40B4-BE49-F238E27FC236}">
                <a16:creationId xmlns:a16="http://schemas.microsoft.com/office/drawing/2014/main" id="{9D07C1C2-E04A-4D96-A177-3B4984615FA4}"/>
              </a:ext>
            </a:extLst>
          </p:cNvPr>
          <p:cNvSpPr/>
          <p:nvPr/>
        </p:nvSpPr>
        <p:spPr>
          <a:xfrm>
            <a:off x="1858617" y="5609775"/>
            <a:ext cx="944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라인에 일정 간격으로 비콘을 부착하여</a:t>
            </a:r>
            <a:r>
              <a:rPr lang="en-US" altLang="ko-KR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 </a:t>
            </a:r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위치 기반 모니터링이 가능할 것이라 예상</a:t>
            </a:r>
            <a:endParaRPr lang="id-ID" b="1">
              <a:solidFill>
                <a:srgbClr val="002060"/>
              </a:solidFill>
              <a:latin typeface="Noto Sans KR" panose="020B0500000000000000" pitchFamily="34" charset="-127"/>
            </a:endParaRPr>
          </a:p>
        </p:txBody>
      </p:sp>
      <p:sp>
        <p:nvSpPr>
          <p:cNvPr id="11" name="Rectangle 122">
            <a:extLst>
              <a:ext uri="{FF2B5EF4-FFF2-40B4-BE49-F238E27FC236}">
                <a16:creationId xmlns:a16="http://schemas.microsoft.com/office/drawing/2014/main" id="{A6E56446-F2AE-4482-80CA-A573003F4269}"/>
              </a:ext>
            </a:extLst>
          </p:cNvPr>
          <p:cNvSpPr/>
          <p:nvPr/>
        </p:nvSpPr>
        <p:spPr>
          <a:xfrm>
            <a:off x="688144" y="5391426"/>
            <a:ext cx="868987" cy="7752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3" name="Freeform 308">
            <a:extLst>
              <a:ext uri="{FF2B5EF4-FFF2-40B4-BE49-F238E27FC236}">
                <a16:creationId xmlns:a16="http://schemas.microsoft.com/office/drawing/2014/main" id="{8BFE82E6-944B-4F86-9FFE-922DC2FEC7D6}"/>
              </a:ext>
            </a:extLst>
          </p:cNvPr>
          <p:cNvSpPr>
            <a:spLocks/>
          </p:cNvSpPr>
          <p:nvPr/>
        </p:nvSpPr>
        <p:spPr bwMode="auto">
          <a:xfrm>
            <a:off x="1078187" y="5898908"/>
            <a:ext cx="88900" cy="15875"/>
          </a:xfrm>
          <a:custGeom>
            <a:avLst/>
            <a:gdLst>
              <a:gd name="T0" fmla="*/ 22 w 24"/>
              <a:gd name="T1" fmla="*/ 0 h 4"/>
              <a:gd name="T2" fmla="*/ 2 w 24"/>
              <a:gd name="T3" fmla="*/ 0 h 4"/>
              <a:gd name="T4" fmla="*/ 0 w 24"/>
              <a:gd name="T5" fmla="*/ 2 h 4"/>
              <a:gd name="T6" fmla="*/ 2 w 24"/>
              <a:gd name="T7" fmla="*/ 4 h 4"/>
              <a:gd name="T8" fmla="*/ 22 w 24"/>
              <a:gd name="T9" fmla="*/ 4 h 4"/>
              <a:gd name="T10" fmla="*/ 24 w 24"/>
              <a:gd name="T11" fmla="*/ 2 h 4"/>
              <a:gd name="T12" fmla="*/ 22 w 24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Noto Sans KR" panose="020B0500000000000000" pitchFamily="34" charset="-127"/>
            </a:endParaRPr>
          </a:p>
        </p:txBody>
      </p:sp>
      <p:sp>
        <p:nvSpPr>
          <p:cNvPr id="14" name="Freeform 309">
            <a:extLst>
              <a:ext uri="{FF2B5EF4-FFF2-40B4-BE49-F238E27FC236}">
                <a16:creationId xmlns:a16="http://schemas.microsoft.com/office/drawing/2014/main" id="{6E85FC87-2D34-4CA8-9930-1F302E87B76E}"/>
              </a:ext>
            </a:extLst>
          </p:cNvPr>
          <p:cNvSpPr>
            <a:spLocks/>
          </p:cNvSpPr>
          <p:nvPr/>
        </p:nvSpPr>
        <p:spPr bwMode="auto">
          <a:xfrm>
            <a:off x="1078187" y="5929071"/>
            <a:ext cx="88900" cy="30163"/>
          </a:xfrm>
          <a:custGeom>
            <a:avLst/>
            <a:gdLst>
              <a:gd name="T0" fmla="*/ 22 w 24"/>
              <a:gd name="T1" fmla="*/ 0 h 8"/>
              <a:gd name="T2" fmla="*/ 2 w 24"/>
              <a:gd name="T3" fmla="*/ 0 h 8"/>
              <a:gd name="T4" fmla="*/ 0 w 24"/>
              <a:gd name="T5" fmla="*/ 2 h 8"/>
              <a:gd name="T6" fmla="*/ 2 w 24"/>
              <a:gd name="T7" fmla="*/ 4 h 8"/>
              <a:gd name="T8" fmla="*/ 10 w 24"/>
              <a:gd name="T9" fmla="*/ 4 h 8"/>
              <a:gd name="T10" fmla="*/ 10 w 24"/>
              <a:gd name="T11" fmla="*/ 6 h 8"/>
              <a:gd name="T12" fmla="*/ 12 w 24"/>
              <a:gd name="T13" fmla="*/ 8 h 8"/>
              <a:gd name="T14" fmla="*/ 14 w 24"/>
              <a:gd name="T15" fmla="*/ 6 h 8"/>
              <a:gd name="T16" fmla="*/ 14 w 24"/>
              <a:gd name="T17" fmla="*/ 4 h 8"/>
              <a:gd name="T18" fmla="*/ 22 w 24"/>
              <a:gd name="T19" fmla="*/ 4 h 8"/>
              <a:gd name="T20" fmla="*/ 24 w 24"/>
              <a:gd name="T21" fmla="*/ 2 h 8"/>
              <a:gd name="T22" fmla="*/ 22 w 24"/>
              <a:gd name="T2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8">
                <a:moveTo>
                  <a:pt x="2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7"/>
                  <a:pt x="11" y="8"/>
                  <a:pt x="12" y="8"/>
                </a:cubicBezTo>
                <a:cubicBezTo>
                  <a:pt x="13" y="8"/>
                  <a:pt x="14" y="7"/>
                  <a:pt x="14" y="6"/>
                </a:cubicBezTo>
                <a:cubicBezTo>
                  <a:pt x="14" y="4"/>
                  <a:pt x="14" y="4"/>
                  <a:pt x="14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Noto Sans KR" panose="020B0500000000000000" pitchFamily="34" charset="-127"/>
            </a:endParaRPr>
          </a:p>
        </p:txBody>
      </p:sp>
      <p:sp>
        <p:nvSpPr>
          <p:cNvPr id="15" name="Freeform 310">
            <a:extLst>
              <a:ext uri="{FF2B5EF4-FFF2-40B4-BE49-F238E27FC236}">
                <a16:creationId xmlns:a16="http://schemas.microsoft.com/office/drawing/2014/main" id="{3236FA54-A542-4E65-BF30-896C6D80B35F}"/>
              </a:ext>
            </a:extLst>
          </p:cNvPr>
          <p:cNvSpPr>
            <a:spLocks noEditPoints="1"/>
          </p:cNvSpPr>
          <p:nvPr/>
        </p:nvSpPr>
        <p:spPr bwMode="auto">
          <a:xfrm>
            <a:off x="979762" y="5598871"/>
            <a:ext cx="285750" cy="285750"/>
          </a:xfrm>
          <a:custGeom>
            <a:avLst/>
            <a:gdLst>
              <a:gd name="T0" fmla="*/ 38 w 76"/>
              <a:gd name="T1" fmla="*/ 0 h 76"/>
              <a:gd name="T2" fmla="*/ 0 w 76"/>
              <a:gd name="T3" fmla="*/ 36 h 76"/>
              <a:gd name="T4" fmla="*/ 26 w 76"/>
              <a:gd name="T5" fmla="*/ 70 h 76"/>
              <a:gd name="T6" fmla="*/ 26 w 76"/>
              <a:gd name="T7" fmla="*/ 74 h 76"/>
              <a:gd name="T8" fmla="*/ 28 w 76"/>
              <a:gd name="T9" fmla="*/ 76 h 76"/>
              <a:gd name="T10" fmla="*/ 48 w 76"/>
              <a:gd name="T11" fmla="*/ 76 h 76"/>
              <a:gd name="T12" fmla="*/ 50 w 76"/>
              <a:gd name="T13" fmla="*/ 74 h 76"/>
              <a:gd name="T14" fmla="*/ 50 w 76"/>
              <a:gd name="T15" fmla="*/ 70 h 76"/>
              <a:gd name="T16" fmla="*/ 76 w 76"/>
              <a:gd name="T17" fmla="*/ 36 h 76"/>
              <a:gd name="T18" fmla="*/ 38 w 76"/>
              <a:gd name="T19" fmla="*/ 0 h 76"/>
              <a:gd name="T20" fmla="*/ 38 w 76"/>
              <a:gd name="T21" fmla="*/ 34 h 76"/>
              <a:gd name="T22" fmla="*/ 48 w 76"/>
              <a:gd name="T23" fmla="*/ 44 h 76"/>
              <a:gd name="T24" fmla="*/ 40 w 76"/>
              <a:gd name="T25" fmla="*/ 54 h 76"/>
              <a:gd name="T26" fmla="*/ 40 w 76"/>
              <a:gd name="T27" fmla="*/ 57 h 76"/>
              <a:gd name="T28" fmla="*/ 38 w 76"/>
              <a:gd name="T29" fmla="*/ 59 h 76"/>
              <a:gd name="T30" fmla="*/ 36 w 76"/>
              <a:gd name="T31" fmla="*/ 57 h 76"/>
              <a:gd name="T32" fmla="*/ 36 w 76"/>
              <a:gd name="T33" fmla="*/ 54 h 76"/>
              <a:gd name="T34" fmla="*/ 28 w 76"/>
              <a:gd name="T35" fmla="*/ 44 h 76"/>
              <a:gd name="T36" fmla="*/ 30 w 76"/>
              <a:gd name="T37" fmla="*/ 42 h 76"/>
              <a:gd name="T38" fmla="*/ 32 w 76"/>
              <a:gd name="T39" fmla="*/ 44 h 76"/>
              <a:gd name="T40" fmla="*/ 38 w 76"/>
              <a:gd name="T41" fmla="*/ 50 h 76"/>
              <a:gd name="T42" fmla="*/ 44 w 76"/>
              <a:gd name="T43" fmla="*/ 44 h 76"/>
              <a:gd name="T44" fmla="*/ 38 w 76"/>
              <a:gd name="T45" fmla="*/ 38 h 76"/>
              <a:gd name="T46" fmla="*/ 28 w 76"/>
              <a:gd name="T47" fmla="*/ 28 h 76"/>
              <a:gd name="T48" fmla="*/ 36 w 76"/>
              <a:gd name="T49" fmla="*/ 18 h 76"/>
              <a:gd name="T50" fmla="*/ 36 w 76"/>
              <a:gd name="T51" fmla="*/ 14 h 76"/>
              <a:gd name="T52" fmla="*/ 38 w 76"/>
              <a:gd name="T53" fmla="*/ 12 h 76"/>
              <a:gd name="T54" fmla="*/ 40 w 76"/>
              <a:gd name="T55" fmla="*/ 14 h 76"/>
              <a:gd name="T56" fmla="*/ 40 w 76"/>
              <a:gd name="T57" fmla="*/ 18 h 76"/>
              <a:gd name="T58" fmla="*/ 48 w 76"/>
              <a:gd name="T59" fmla="*/ 28 h 76"/>
              <a:gd name="T60" fmla="*/ 46 w 76"/>
              <a:gd name="T61" fmla="*/ 30 h 76"/>
              <a:gd name="T62" fmla="*/ 44 w 76"/>
              <a:gd name="T63" fmla="*/ 28 h 76"/>
              <a:gd name="T64" fmla="*/ 38 w 76"/>
              <a:gd name="T65" fmla="*/ 21 h 76"/>
              <a:gd name="T66" fmla="*/ 32 w 76"/>
              <a:gd name="T67" fmla="*/ 28 h 76"/>
              <a:gd name="T68" fmla="*/ 38 w 76"/>
              <a:gd name="T69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6" h="76">
                <a:moveTo>
                  <a:pt x="38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1"/>
                  <a:pt x="11" y="65"/>
                  <a:pt x="26" y="70"/>
                </a:cubicBezTo>
                <a:cubicBezTo>
                  <a:pt x="26" y="74"/>
                  <a:pt x="26" y="74"/>
                  <a:pt x="26" y="74"/>
                </a:cubicBezTo>
                <a:cubicBezTo>
                  <a:pt x="26" y="75"/>
                  <a:pt x="27" y="76"/>
                  <a:pt x="28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9" y="76"/>
                  <a:pt x="50" y="75"/>
                  <a:pt x="50" y="74"/>
                </a:cubicBezTo>
                <a:cubicBezTo>
                  <a:pt x="50" y="70"/>
                  <a:pt x="50" y="70"/>
                  <a:pt x="50" y="70"/>
                </a:cubicBezTo>
                <a:cubicBezTo>
                  <a:pt x="65" y="65"/>
                  <a:pt x="76" y="51"/>
                  <a:pt x="76" y="36"/>
                </a:cubicBezTo>
                <a:cubicBezTo>
                  <a:pt x="76" y="16"/>
                  <a:pt x="59" y="0"/>
                  <a:pt x="38" y="0"/>
                </a:cubicBezTo>
                <a:close/>
                <a:moveTo>
                  <a:pt x="38" y="34"/>
                </a:moveTo>
                <a:cubicBezTo>
                  <a:pt x="44" y="34"/>
                  <a:pt x="48" y="38"/>
                  <a:pt x="48" y="44"/>
                </a:cubicBezTo>
                <a:cubicBezTo>
                  <a:pt x="48" y="49"/>
                  <a:pt x="45" y="53"/>
                  <a:pt x="40" y="54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9"/>
                  <a:pt x="39" y="59"/>
                  <a:pt x="38" y="59"/>
                </a:cubicBezTo>
                <a:cubicBezTo>
                  <a:pt x="37" y="59"/>
                  <a:pt x="36" y="59"/>
                  <a:pt x="36" y="57"/>
                </a:cubicBezTo>
                <a:cubicBezTo>
                  <a:pt x="36" y="54"/>
                  <a:pt x="36" y="54"/>
                  <a:pt x="36" y="54"/>
                </a:cubicBezTo>
                <a:cubicBezTo>
                  <a:pt x="31" y="53"/>
                  <a:pt x="28" y="49"/>
                  <a:pt x="28" y="44"/>
                </a:cubicBezTo>
                <a:cubicBezTo>
                  <a:pt x="28" y="43"/>
                  <a:pt x="29" y="42"/>
                  <a:pt x="30" y="42"/>
                </a:cubicBezTo>
                <a:cubicBezTo>
                  <a:pt x="31" y="42"/>
                  <a:pt x="32" y="43"/>
                  <a:pt x="32" y="44"/>
                </a:cubicBezTo>
                <a:cubicBezTo>
                  <a:pt x="32" y="47"/>
                  <a:pt x="35" y="50"/>
                  <a:pt x="38" y="50"/>
                </a:cubicBezTo>
                <a:cubicBezTo>
                  <a:pt x="41" y="50"/>
                  <a:pt x="44" y="47"/>
                  <a:pt x="44" y="44"/>
                </a:cubicBezTo>
                <a:cubicBezTo>
                  <a:pt x="44" y="40"/>
                  <a:pt x="41" y="38"/>
                  <a:pt x="38" y="38"/>
                </a:cubicBezTo>
                <a:cubicBezTo>
                  <a:pt x="32" y="38"/>
                  <a:pt x="28" y="33"/>
                  <a:pt x="28" y="28"/>
                </a:cubicBezTo>
                <a:cubicBezTo>
                  <a:pt x="28" y="23"/>
                  <a:pt x="31" y="18"/>
                  <a:pt x="36" y="18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3"/>
                  <a:pt x="37" y="12"/>
                  <a:pt x="38" y="12"/>
                </a:cubicBezTo>
                <a:cubicBezTo>
                  <a:pt x="39" y="12"/>
                  <a:pt x="40" y="13"/>
                  <a:pt x="40" y="14"/>
                </a:cubicBezTo>
                <a:cubicBezTo>
                  <a:pt x="40" y="18"/>
                  <a:pt x="40" y="18"/>
                  <a:pt x="40" y="18"/>
                </a:cubicBezTo>
                <a:cubicBezTo>
                  <a:pt x="45" y="18"/>
                  <a:pt x="48" y="23"/>
                  <a:pt x="48" y="28"/>
                </a:cubicBezTo>
                <a:cubicBezTo>
                  <a:pt x="48" y="29"/>
                  <a:pt x="47" y="30"/>
                  <a:pt x="46" y="30"/>
                </a:cubicBezTo>
                <a:cubicBezTo>
                  <a:pt x="45" y="30"/>
                  <a:pt x="44" y="29"/>
                  <a:pt x="44" y="28"/>
                </a:cubicBezTo>
                <a:cubicBezTo>
                  <a:pt x="44" y="24"/>
                  <a:pt x="41" y="21"/>
                  <a:pt x="38" y="21"/>
                </a:cubicBezTo>
                <a:cubicBezTo>
                  <a:pt x="35" y="21"/>
                  <a:pt x="32" y="24"/>
                  <a:pt x="32" y="28"/>
                </a:cubicBezTo>
                <a:cubicBezTo>
                  <a:pt x="32" y="31"/>
                  <a:pt x="35" y="34"/>
                  <a:pt x="38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Noto Sans KR" panose="020B0500000000000000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76783" y="447675"/>
            <a:ext cx="5003669" cy="4600954"/>
            <a:chOff x="8339023" y="447675"/>
            <a:chExt cx="5003669" cy="4600954"/>
          </a:xfrm>
        </p:grpSpPr>
        <p:sp>
          <p:nvSpPr>
            <p:cNvPr id="17" name="Rectangle 120">
              <a:extLst>
                <a:ext uri="{FF2B5EF4-FFF2-40B4-BE49-F238E27FC236}">
                  <a16:creationId xmlns:a16="http://schemas.microsoft.com/office/drawing/2014/main" id="{828F4C50-1EFF-44F4-BC91-D498A24C4B06}"/>
                </a:ext>
              </a:extLst>
            </p:cNvPr>
            <p:cNvSpPr/>
            <p:nvPr/>
          </p:nvSpPr>
          <p:spPr>
            <a:xfrm>
              <a:off x="8479953" y="1685097"/>
              <a:ext cx="3023897" cy="2908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39023" y="4710075"/>
              <a:ext cx="3305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ea typeface="Noto Sans KR" panose="020B0500000000000000" pitchFamily="34" charset="-127"/>
                </a:rPr>
                <a:t>거리에 따른 비콘 신호 세기 </a:t>
              </a:r>
              <a:r>
                <a:rPr lang="en-US" altLang="ko-KR" sz="1600" smtClean="0">
                  <a:ea typeface="Noto Sans KR" panose="020B0500000000000000" pitchFamily="34" charset="-127"/>
                </a:rPr>
                <a:t>(</a:t>
              </a:r>
              <a:r>
                <a:rPr lang="ko-KR" altLang="en-US" sz="1600" smtClean="0">
                  <a:ea typeface="Noto Sans KR" panose="020B0500000000000000" pitchFamily="34" charset="-127"/>
                </a:rPr>
                <a:t>예상</a:t>
              </a:r>
              <a:r>
                <a:rPr lang="en-US" altLang="ko-KR" sz="1600" smtClean="0">
                  <a:ea typeface="Noto Sans KR" panose="020B0500000000000000" pitchFamily="34" charset="-127"/>
                </a:rPr>
                <a:t>)</a:t>
              </a:r>
              <a:endParaRPr lang="ko-KR" altLang="en-US" sz="1600">
                <a:ea typeface="Noto Sans KR" panose="020B0500000000000000" pitchFamily="34" charset="-127"/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 rot="10800000">
              <a:off x="9069728" y="447675"/>
              <a:ext cx="4272964" cy="3495892"/>
            </a:xfrm>
            <a:prstGeom prst="arc">
              <a:avLst/>
            </a:prstGeom>
            <a:ln w="25400">
              <a:solidFill>
                <a:srgbClr val="006F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 flipV="1">
              <a:off x="9066530" y="2001916"/>
              <a:ext cx="0" cy="21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9066530" y="4161916"/>
              <a:ext cx="21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479953" y="1885522"/>
              <a:ext cx="597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smtClean="0"/>
                <a:t>전파</a:t>
              </a:r>
              <a:endParaRPr lang="en-US" altLang="ko-KR" sz="1200" smtClean="0"/>
            </a:p>
            <a:p>
              <a:pPr algn="r">
                <a:lnSpc>
                  <a:spcPct val="150000"/>
                </a:lnSpc>
              </a:pPr>
              <a:r>
                <a:rPr lang="ko-KR" altLang="en-US" sz="1200" smtClean="0"/>
                <a:t>세기</a:t>
              </a:r>
              <a:endParaRPr lang="en-US" altLang="ko-KR" sz="1200" smtClean="0"/>
            </a:p>
            <a:p>
              <a:pPr algn="r">
                <a:lnSpc>
                  <a:spcPct val="150000"/>
                </a:lnSpc>
              </a:pPr>
              <a:r>
                <a:rPr lang="en-US" altLang="ko-KR" sz="1200" smtClean="0"/>
                <a:t>(RSSI)</a:t>
              </a:r>
              <a:endParaRPr lang="ko-KR" altLang="en-US" sz="12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12369" y="4228778"/>
              <a:ext cx="1693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/>
                <a:t>비콘으로부터의  </a:t>
              </a:r>
              <a:r>
                <a:rPr lang="ko-KR" altLang="en-US" sz="1200" smtClean="0"/>
                <a:t>거리</a:t>
              </a:r>
              <a:endParaRPr lang="ko-KR" altLang="en-US" sz="12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130822" y="1685097"/>
            <a:ext cx="737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비콘 감지 가능 거리</a:t>
            </a:r>
            <a:r>
              <a:rPr lang="en-US" altLang="ko-KR" smtClean="0"/>
              <a:t>: </a:t>
            </a:r>
            <a:r>
              <a:rPr lang="ko-KR" altLang="en-US" smtClean="0"/>
              <a:t>반경 </a:t>
            </a:r>
            <a:r>
              <a:rPr lang="en-US" altLang="ko-KR" smtClean="0"/>
              <a:t>70m</a:t>
            </a:r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수십</a:t>
            </a:r>
            <a:r>
              <a:rPr lang="en-US" altLang="ko-KR" smtClean="0"/>
              <a:t>~</a:t>
            </a:r>
            <a:r>
              <a:rPr lang="ko-KR" altLang="en-US" smtClean="0"/>
              <a:t>수백 미터에 달하는 라인을 적은 대수의 비콘으로 모니터링</a:t>
            </a:r>
            <a:endParaRPr lang="en-US" altLang="ko-KR" smtClean="0"/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거리에 반비례해 일정하게 줄어드는 신호 세기</a:t>
            </a:r>
            <a:endParaRPr lang="en-US" altLang="ko-KR" smtClean="0"/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endParaRPr lang="en-US" altLang="ko-KR" smtClean="0"/>
          </a:p>
        </p:txBody>
      </p:sp>
      <p:sp>
        <p:nvSpPr>
          <p:cNvPr id="36" name="타원 35"/>
          <p:cNvSpPr/>
          <p:nvPr/>
        </p:nvSpPr>
        <p:spPr>
          <a:xfrm>
            <a:off x="1027387" y="5632260"/>
            <a:ext cx="190500" cy="19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12972" y="1780635"/>
                <a:ext cx="1709763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~10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972" y="1780635"/>
                <a:ext cx="1709763" cy="581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55" y="472150"/>
            <a:ext cx="3295284" cy="59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7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Noto Sans KR" panose="020B0500000000000000" pitchFamily="34" charset="-127"/>
              </a:rPr>
              <a:t>실험 결과</a:t>
            </a:r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FFC8DE-BA50-4028-AA26-86894AE7AFB2}"/>
              </a:ext>
            </a:extLst>
          </p:cNvPr>
          <p:cNvSpPr txBox="1">
            <a:spLocks/>
          </p:cNvSpPr>
          <p:nvPr/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7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9" name="Rectangle 120">
            <a:extLst>
              <a:ext uri="{FF2B5EF4-FFF2-40B4-BE49-F238E27FC236}">
                <a16:creationId xmlns:a16="http://schemas.microsoft.com/office/drawing/2014/main" id="{828F4C50-1EFF-44F4-BC91-D498A24C4B06}"/>
              </a:ext>
            </a:extLst>
          </p:cNvPr>
          <p:cNvSpPr/>
          <p:nvPr/>
        </p:nvSpPr>
        <p:spPr>
          <a:xfrm>
            <a:off x="688144" y="5391426"/>
            <a:ext cx="10815706" cy="775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" name="Rectangle 121">
            <a:extLst>
              <a:ext uri="{FF2B5EF4-FFF2-40B4-BE49-F238E27FC236}">
                <a16:creationId xmlns:a16="http://schemas.microsoft.com/office/drawing/2014/main" id="{9D07C1C2-E04A-4D96-A177-3B4984615FA4}"/>
              </a:ext>
            </a:extLst>
          </p:cNvPr>
          <p:cNvSpPr/>
          <p:nvPr/>
        </p:nvSpPr>
        <p:spPr>
          <a:xfrm>
            <a:off x="1858617" y="5609775"/>
            <a:ext cx="944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기존의 위치 기반 모니터링 대신</a:t>
            </a:r>
            <a:r>
              <a:rPr lang="en-US" altLang="ko-KR" b="1">
                <a:solidFill>
                  <a:srgbClr val="002060"/>
                </a:solidFill>
                <a:latin typeface="Noto Sans KR" panose="020B0500000000000000" pitchFamily="34" charset="-127"/>
              </a:rPr>
              <a:t>,</a:t>
            </a:r>
            <a:r>
              <a:rPr lang="en-US" altLang="ko-KR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 </a:t>
            </a:r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각 설비에 비콘을 부착하는 방식으로 모니터링하기로 결정 </a:t>
            </a:r>
            <a:endParaRPr lang="id-ID" b="1">
              <a:solidFill>
                <a:srgbClr val="002060"/>
              </a:solidFill>
              <a:latin typeface="Noto Sans KR" panose="020B0500000000000000" pitchFamily="34" charset="-127"/>
            </a:endParaRPr>
          </a:p>
        </p:txBody>
      </p:sp>
      <p:sp>
        <p:nvSpPr>
          <p:cNvPr id="11" name="Rectangle 122">
            <a:extLst>
              <a:ext uri="{FF2B5EF4-FFF2-40B4-BE49-F238E27FC236}">
                <a16:creationId xmlns:a16="http://schemas.microsoft.com/office/drawing/2014/main" id="{A6E56446-F2AE-4482-80CA-A573003F4269}"/>
              </a:ext>
            </a:extLst>
          </p:cNvPr>
          <p:cNvSpPr/>
          <p:nvPr/>
        </p:nvSpPr>
        <p:spPr>
          <a:xfrm>
            <a:off x="688144" y="5391426"/>
            <a:ext cx="868987" cy="7752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75420" y="1685097"/>
            <a:ext cx="3305755" cy="3363532"/>
            <a:chOff x="8339023" y="1685097"/>
            <a:chExt cx="3305755" cy="3363532"/>
          </a:xfrm>
        </p:grpSpPr>
        <p:grpSp>
          <p:nvGrpSpPr>
            <p:cNvPr id="34" name="그룹 33"/>
            <p:cNvGrpSpPr/>
            <p:nvPr/>
          </p:nvGrpSpPr>
          <p:grpSpPr>
            <a:xfrm>
              <a:off x="8339023" y="1685097"/>
              <a:ext cx="3305755" cy="3363532"/>
              <a:chOff x="8339023" y="1685097"/>
              <a:chExt cx="3305755" cy="3363532"/>
            </a:xfrm>
          </p:grpSpPr>
          <p:sp>
            <p:nvSpPr>
              <p:cNvPr id="17" name="Rectangle 120">
                <a:extLst>
                  <a:ext uri="{FF2B5EF4-FFF2-40B4-BE49-F238E27FC236}">
                    <a16:creationId xmlns:a16="http://schemas.microsoft.com/office/drawing/2014/main" id="{828F4C50-1EFF-44F4-BC91-D498A24C4B06}"/>
                  </a:ext>
                </a:extLst>
              </p:cNvPr>
              <p:cNvSpPr/>
              <p:nvPr/>
            </p:nvSpPr>
            <p:spPr>
              <a:xfrm>
                <a:off x="8479953" y="1685097"/>
                <a:ext cx="3023897" cy="29085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oto Sans KR" panose="020B0500000000000000" pitchFamily="34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339023" y="4710075"/>
                <a:ext cx="33057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ea typeface="Noto Sans KR" panose="020B0500000000000000" pitchFamily="34" charset="-127"/>
                  </a:rPr>
                  <a:t>거리에 따른 비콘 신호 세기 </a:t>
                </a:r>
                <a:r>
                  <a:rPr lang="en-US" altLang="ko-KR" sz="1600" smtClean="0">
                    <a:ea typeface="Noto Sans KR" panose="020B0500000000000000" pitchFamily="34" charset="-127"/>
                  </a:rPr>
                  <a:t>(</a:t>
                </a:r>
                <a:r>
                  <a:rPr lang="ko-KR" altLang="en-US" sz="1600" smtClean="0">
                    <a:ea typeface="Noto Sans KR" panose="020B0500000000000000" pitchFamily="34" charset="-127"/>
                  </a:rPr>
                  <a:t>결과</a:t>
                </a:r>
                <a:r>
                  <a:rPr lang="en-US" altLang="ko-KR" sz="1600" smtClean="0">
                    <a:ea typeface="Noto Sans KR" panose="020B0500000000000000" pitchFamily="34" charset="-127"/>
                  </a:rPr>
                  <a:t>)</a:t>
                </a:r>
                <a:endParaRPr lang="ko-KR" altLang="en-US" sz="1600"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 flipV="1">
                <a:off x="9066530" y="2001916"/>
                <a:ext cx="0" cy="21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H="1">
                <a:off x="9066530" y="4161916"/>
                <a:ext cx="21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8479953" y="1885522"/>
                <a:ext cx="5977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200" smtClean="0"/>
                  <a:t>전파</a:t>
                </a:r>
                <a:endParaRPr lang="en-US" altLang="ko-KR" sz="1200" smtClean="0"/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200" smtClean="0"/>
                  <a:t>세기</a:t>
                </a:r>
                <a:endParaRPr lang="en-US" altLang="ko-KR" sz="1200" smtClean="0"/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200" smtClean="0"/>
                  <a:t>(RSSI)</a:t>
                </a:r>
                <a:endParaRPr lang="ko-KR" altLang="en-US" sz="120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612369" y="4228778"/>
                <a:ext cx="1693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/>
                  <a:t>비콘으로부터의  </a:t>
                </a:r>
                <a:r>
                  <a:rPr lang="ko-KR" altLang="en-US" sz="1200" smtClean="0"/>
                  <a:t>거리</a:t>
                </a:r>
                <a:endParaRPr lang="ko-KR" altLang="en-US" sz="1200"/>
              </a:p>
            </p:txBody>
          </p:sp>
        </p:grpSp>
        <p:sp>
          <p:nvSpPr>
            <p:cNvPr id="28" name="자유형 27"/>
            <p:cNvSpPr/>
            <p:nvPr/>
          </p:nvSpPr>
          <p:spPr>
            <a:xfrm rot="1880968">
              <a:off x="9090943" y="2805984"/>
              <a:ext cx="2075158" cy="689572"/>
            </a:xfrm>
            <a:custGeom>
              <a:avLst/>
              <a:gdLst>
                <a:gd name="connsiteX0" fmla="*/ 0 w 2763520"/>
                <a:gd name="connsiteY0" fmla="*/ 998755 h 998755"/>
                <a:gd name="connsiteX1" fmla="*/ 1422400 w 2763520"/>
                <a:gd name="connsiteY1" fmla="*/ 23395 h 998755"/>
                <a:gd name="connsiteX2" fmla="*/ 2763520 w 2763520"/>
                <a:gd name="connsiteY2" fmla="*/ 399315 h 99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520" h="998755">
                  <a:moveTo>
                    <a:pt x="0" y="998755"/>
                  </a:moveTo>
                  <a:cubicBezTo>
                    <a:pt x="480907" y="561028"/>
                    <a:pt x="961814" y="123302"/>
                    <a:pt x="1422400" y="23395"/>
                  </a:cubicBezTo>
                  <a:cubicBezTo>
                    <a:pt x="1882986" y="-76512"/>
                    <a:pt x="2323253" y="161401"/>
                    <a:pt x="2763520" y="399315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9066530" y="3251200"/>
              <a:ext cx="2160000" cy="164054"/>
            </a:xfrm>
            <a:prstGeom prst="line">
              <a:avLst/>
            </a:prstGeom>
            <a:ln w="25400">
              <a:solidFill>
                <a:srgbClr val="006F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오른쪽 화살표 5"/>
          <p:cNvSpPr/>
          <p:nvPr/>
        </p:nvSpPr>
        <p:spPr>
          <a:xfrm>
            <a:off x="931416" y="5600964"/>
            <a:ext cx="382442" cy="356176"/>
          </a:xfrm>
          <a:prstGeom prst="rightArrow">
            <a:avLst>
              <a:gd name="adj1" fmla="val 43445"/>
              <a:gd name="adj2" fmla="val 58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130822" y="1685097"/>
            <a:ext cx="73730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비콘 감지 가능 거리</a:t>
            </a:r>
            <a:r>
              <a:rPr lang="en-US" altLang="ko-KR"/>
              <a:t>: </a:t>
            </a:r>
            <a:r>
              <a:rPr lang="ko-KR" altLang="en-US"/>
              <a:t>반경 </a:t>
            </a:r>
            <a:r>
              <a:rPr lang="en-US" altLang="ko-KR" smtClean="0"/>
              <a:t>5~10m</a:t>
            </a:r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라인 전체에 일정 간격으로 붙이려면 수백 개의 비콘이 필요</a:t>
            </a:r>
            <a:endParaRPr lang="en-US" altLang="ko-KR"/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비콘으로부터의 </a:t>
            </a:r>
            <a:r>
              <a:rPr lang="ko-KR" altLang="en-US"/>
              <a:t>거리와 전파 세기가 비례하지 </a:t>
            </a:r>
            <a:r>
              <a:rPr lang="ko-KR" altLang="en-US" smtClean="0"/>
              <a:t>않음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23335" y="3742809"/>
            <a:ext cx="564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→  전파 세기로 비콘으로부터의 거리를 예상할 수 없음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1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8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Noto Sans KR" panose="020B0500000000000000" pitchFamily="34" charset="-127"/>
              </a:rPr>
              <a:t>실험 결과</a:t>
            </a:r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FFC8DE-BA50-4028-AA26-86894AE7AFB2}"/>
              </a:ext>
            </a:extLst>
          </p:cNvPr>
          <p:cNvSpPr txBox="1">
            <a:spLocks/>
          </p:cNvSpPr>
          <p:nvPr/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mtClean="0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8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9" name="Rectangle 120">
            <a:extLst>
              <a:ext uri="{FF2B5EF4-FFF2-40B4-BE49-F238E27FC236}">
                <a16:creationId xmlns:a16="http://schemas.microsoft.com/office/drawing/2014/main" id="{828F4C50-1EFF-44F4-BC91-D498A24C4B06}"/>
              </a:ext>
            </a:extLst>
          </p:cNvPr>
          <p:cNvSpPr/>
          <p:nvPr/>
        </p:nvSpPr>
        <p:spPr>
          <a:xfrm>
            <a:off x="688144" y="5391426"/>
            <a:ext cx="10815706" cy="775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" name="Rectangle 121">
            <a:extLst>
              <a:ext uri="{FF2B5EF4-FFF2-40B4-BE49-F238E27FC236}">
                <a16:creationId xmlns:a16="http://schemas.microsoft.com/office/drawing/2014/main" id="{9D07C1C2-E04A-4D96-A177-3B4984615FA4}"/>
              </a:ext>
            </a:extLst>
          </p:cNvPr>
          <p:cNvSpPr/>
          <p:nvPr/>
        </p:nvSpPr>
        <p:spPr>
          <a:xfrm>
            <a:off x="1858617" y="5609775"/>
            <a:ext cx="944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기존의 위치 기반 모니터링 대신</a:t>
            </a:r>
            <a:r>
              <a:rPr lang="en-US" altLang="ko-KR" b="1">
                <a:solidFill>
                  <a:srgbClr val="002060"/>
                </a:solidFill>
                <a:latin typeface="Noto Sans KR" panose="020B0500000000000000" pitchFamily="34" charset="-127"/>
              </a:rPr>
              <a:t>,</a:t>
            </a:r>
            <a:r>
              <a:rPr lang="en-US" altLang="ko-KR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 </a:t>
            </a:r>
            <a:r>
              <a:rPr lang="ko-KR" altLang="en-US" b="1" smtClean="0">
                <a:solidFill>
                  <a:srgbClr val="002060"/>
                </a:solidFill>
                <a:latin typeface="Noto Sans KR" panose="020B0500000000000000" pitchFamily="34" charset="-127"/>
              </a:rPr>
              <a:t>각 설비에 비콘을 부착하는 방식으로 모니터링하기로 결정 </a:t>
            </a:r>
            <a:endParaRPr lang="id-ID" b="1">
              <a:solidFill>
                <a:srgbClr val="002060"/>
              </a:solidFill>
              <a:latin typeface="Noto Sans KR" panose="020B0500000000000000" pitchFamily="34" charset="-127"/>
            </a:endParaRPr>
          </a:p>
        </p:txBody>
      </p:sp>
      <p:sp>
        <p:nvSpPr>
          <p:cNvPr id="11" name="Rectangle 122">
            <a:extLst>
              <a:ext uri="{FF2B5EF4-FFF2-40B4-BE49-F238E27FC236}">
                <a16:creationId xmlns:a16="http://schemas.microsoft.com/office/drawing/2014/main" id="{A6E56446-F2AE-4482-80CA-A573003F4269}"/>
              </a:ext>
            </a:extLst>
          </p:cNvPr>
          <p:cNvSpPr/>
          <p:nvPr/>
        </p:nvSpPr>
        <p:spPr>
          <a:xfrm>
            <a:off x="688144" y="5391426"/>
            <a:ext cx="868987" cy="7752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75420" y="1685097"/>
            <a:ext cx="3305755" cy="3363532"/>
            <a:chOff x="8339023" y="1685097"/>
            <a:chExt cx="3305755" cy="3363532"/>
          </a:xfrm>
        </p:grpSpPr>
        <p:grpSp>
          <p:nvGrpSpPr>
            <p:cNvPr id="34" name="그룹 33"/>
            <p:cNvGrpSpPr/>
            <p:nvPr/>
          </p:nvGrpSpPr>
          <p:grpSpPr>
            <a:xfrm>
              <a:off x="8339023" y="1685097"/>
              <a:ext cx="3305755" cy="3363532"/>
              <a:chOff x="8339023" y="1685097"/>
              <a:chExt cx="3305755" cy="3363532"/>
            </a:xfrm>
          </p:grpSpPr>
          <p:sp>
            <p:nvSpPr>
              <p:cNvPr id="17" name="Rectangle 120">
                <a:extLst>
                  <a:ext uri="{FF2B5EF4-FFF2-40B4-BE49-F238E27FC236}">
                    <a16:creationId xmlns:a16="http://schemas.microsoft.com/office/drawing/2014/main" id="{828F4C50-1EFF-44F4-BC91-D498A24C4B06}"/>
                  </a:ext>
                </a:extLst>
              </p:cNvPr>
              <p:cNvSpPr/>
              <p:nvPr/>
            </p:nvSpPr>
            <p:spPr>
              <a:xfrm>
                <a:off x="8479953" y="1685097"/>
                <a:ext cx="3023897" cy="29085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oto Sans KR" panose="020B0500000000000000" pitchFamily="34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339023" y="4710075"/>
                <a:ext cx="33057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>
                    <a:ea typeface="Noto Sans KR" panose="020B0500000000000000" pitchFamily="34" charset="-127"/>
                  </a:rPr>
                  <a:t>거리에 따른 비콘 신호 세기 </a:t>
                </a:r>
                <a:r>
                  <a:rPr lang="en-US" altLang="ko-KR" sz="1600" smtClean="0">
                    <a:ea typeface="Noto Sans KR" panose="020B0500000000000000" pitchFamily="34" charset="-127"/>
                  </a:rPr>
                  <a:t>(</a:t>
                </a:r>
                <a:r>
                  <a:rPr lang="ko-KR" altLang="en-US" sz="1600" smtClean="0">
                    <a:ea typeface="Noto Sans KR" panose="020B0500000000000000" pitchFamily="34" charset="-127"/>
                  </a:rPr>
                  <a:t>결과</a:t>
                </a:r>
                <a:r>
                  <a:rPr lang="en-US" altLang="ko-KR" sz="1600" smtClean="0">
                    <a:ea typeface="Noto Sans KR" panose="020B0500000000000000" pitchFamily="34" charset="-127"/>
                  </a:rPr>
                  <a:t>)</a:t>
                </a:r>
                <a:endParaRPr lang="ko-KR" altLang="en-US" sz="1600"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 flipV="1">
                <a:off x="9066530" y="2001916"/>
                <a:ext cx="0" cy="21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H="1">
                <a:off x="9066530" y="4161916"/>
                <a:ext cx="21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8479953" y="1885522"/>
                <a:ext cx="5977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200" smtClean="0"/>
                  <a:t>전파</a:t>
                </a:r>
                <a:endParaRPr lang="en-US" altLang="ko-KR" sz="1200" smtClean="0"/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200" smtClean="0"/>
                  <a:t>세기</a:t>
                </a:r>
                <a:endParaRPr lang="en-US" altLang="ko-KR" sz="1200" smtClean="0"/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200" smtClean="0"/>
                  <a:t>(RSSI)</a:t>
                </a:r>
                <a:endParaRPr lang="ko-KR" altLang="en-US" sz="120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612369" y="4228778"/>
                <a:ext cx="1693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/>
                  <a:t>비콘으로부터의  </a:t>
                </a:r>
                <a:r>
                  <a:rPr lang="ko-KR" altLang="en-US" sz="1200" smtClean="0"/>
                  <a:t>거리</a:t>
                </a:r>
                <a:endParaRPr lang="ko-KR" altLang="en-US" sz="1200"/>
              </a:p>
            </p:txBody>
          </p:sp>
        </p:grpSp>
        <p:sp>
          <p:nvSpPr>
            <p:cNvPr id="28" name="자유형 27"/>
            <p:cNvSpPr/>
            <p:nvPr/>
          </p:nvSpPr>
          <p:spPr>
            <a:xfrm rot="1880968">
              <a:off x="9090943" y="2805984"/>
              <a:ext cx="2075158" cy="689572"/>
            </a:xfrm>
            <a:custGeom>
              <a:avLst/>
              <a:gdLst>
                <a:gd name="connsiteX0" fmla="*/ 0 w 2763520"/>
                <a:gd name="connsiteY0" fmla="*/ 998755 h 998755"/>
                <a:gd name="connsiteX1" fmla="*/ 1422400 w 2763520"/>
                <a:gd name="connsiteY1" fmla="*/ 23395 h 998755"/>
                <a:gd name="connsiteX2" fmla="*/ 2763520 w 2763520"/>
                <a:gd name="connsiteY2" fmla="*/ 399315 h 99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520" h="998755">
                  <a:moveTo>
                    <a:pt x="0" y="998755"/>
                  </a:moveTo>
                  <a:cubicBezTo>
                    <a:pt x="480907" y="561028"/>
                    <a:pt x="961814" y="123302"/>
                    <a:pt x="1422400" y="23395"/>
                  </a:cubicBezTo>
                  <a:cubicBezTo>
                    <a:pt x="1882986" y="-76512"/>
                    <a:pt x="2323253" y="161401"/>
                    <a:pt x="2763520" y="399315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9066530" y="3251200"/>
              <a:ext cx="2160000" cy="164054"/>
            </a:xfrm>
            <a:prstGeom prst="line">
              <a:avLst/>
            </a:prstGeom>
            <a:ln w="25400">
              <a:solidFill>
                <a:srgbClr val="006F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오른쪽 화살표 5"/>
          <p:cNvSpPr/>
          <p:nvPr/>
        </p:nvSpPr>
        <p:spPr>
          <a:xfrm>
            <a:off x="931416" y="5600964"/>
            <a:ext cx="382442" cy="356176"/>
          </a:xfrm>
          <a:prstGeom prst="rightArrow">
            <a:avLst>
              <a:gd name="adj1" fmla="val 43445"/>
              <a:gd name="adj2" fmla="val 58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130822" y="1685097"/>
            <a:ext cx="73730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비콘 감지 가능 거리</a:t>
            </a:r>
            <a:r>
              <a:rPr lang="en-US" altLang="ko-KR"/>
              <a:t>: </a:t>
            </a:r>
            <a:r>
              <a:rPr lang="ko-KR" altLang="en-US"/>
              <a:t>반경 </a:t>
            </a:r>
            <a:r>
              <a:rPr lang="en-US" altLang="ko-KR" smtClean="0"/>
              <a:t>5~10m</a:t>
            </a:r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라인 전체에 일정 간격으로 붙이려면 수백 개의 비콘이 필요</a:t>
            </a:r>
            <a:endParaRPr lang="en-US" altLang="ko-KR"/>
          </a:p>
          <a:p>
            <a:pPr marL="285750" indent="-285750">
              <a:lnSpc>
                <a:spcPct val="250000"/>
              </a:lnSpc>
              <a:buClr>
                <a:srgbClr val="002464"/>
              </a:buClr>
              <a:buFont typeface="Arial" panose="020B0604020202020204" pitchFamily="34" charset="0"/>
              <a:buChar char="•"/>
            </a:pPr>
            <a:r>
              <a:rPr lang="ko-KR" altLang="en-US" smtClean="0"/>
              <a:t>비콘으로부터의 </a:t>
            </a:r>
            <a:r>
              <a:rPr lang="ko-KR" altLang="en-US"/>
              <a:t>거리와 전파 세기가 비례하지 </a:t>
            </a:r>
            <a:r>
              <a:rPr lang="ko-KR" altLang="en-US" smtClean="0"/>
              <a:t>않음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23335" y="3742809"/>
            <a:ext cx="564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→  전파 세기로 비콘으로부터의 거리를 예상할 수 없음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86" y="369473"/>
            <a:ext cx="9385421" cy="61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9C21B-79C7-4D77-A452-764E4E1D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706F-5AD1-4667-9D33-60AACD141A14}" type="datetime1">
              <a:rPr lang="en-US" smtClean="0"/>
              <a:t>5/21/2021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86514-CB0B-4BEC-B75D-FF19FF6C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>
                <a:latin typeface="Noto Sans KR" panose="020B0500000000000000" pitchFamily="34" charset="-127"/>
              </a:rPr>
              <a:t>/ </a:t>
            </a:r>
            <a:fld id="{D69EB0E5-599B-4BB3-A164-0762FEB8A760}" type="slidenum">
              <a:rPr lang="en-US" smtClean="0">
                <a:latin typeface="Noto Sans KR" panose="020B0500000000000000" pitchFamily="34" charset="-127"/>
              </a:rPr>
              <a:pPr/>
              <a:t>9</a:t>
            </a:fld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73E8C4-2530-4E11-87C6-1349CC63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기존 개발 계획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3811C-E6D9-4C90-99AD-9D3B1703C034}"/>
              </a:ext>
            </a:extLst>
          </p:cNvPr>
          <p:cNvSpPr txBox="1"/>
          <p:nvPr/>
        </p:nvSpPr>
        <p:spPr>
          <a:xfrm>
            <a:off x="8757617" y="2367773"/>
            <a:ext cx="2520000" cy="1287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비콘 기능 테스트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프론트엔드 개발 시작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백엔드 로직 완성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DE416-FDF2-4479-8EF2-FA3F4BCAAEB5}"/>
              </a:ext>
            </a:extLst>
          </p:cNvPr>
          <p:cNvSpPr/>
          <p:nvPr/>
        </p:nvSpPr>
        <p:spPr>
          <a:xfrm>
            <a:off x="749317" y="1458543"/>
            <a:ext cx="840936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id-ID" sz="1600" b="1">
                <a:latin typeface="Noto Sans KR" panose="020B0500000000000000" pitchFamily="34" charset="-127"/>
              </a:rPr>
              <a:t>WEEK 1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484E6F-DE08-44DE-9315-54BC7135B473}"/>
              </a:ext>
            </a:extLst>
          </p:cNvPr>
          <p:cNvSpPr txBox="1"/>
          <p:nvPr/>
        </p:nvSpPr>
        <p:spPr>
          <a:xfrm>
            <a:off x="4753467" y="2367773"/>
            <a:ext cx="2520000" cy="1287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프로젝트 설계</a:t>
            </a:r>
            <a:endParaRPr lang="en-US" altLang="ko-KR" sz="140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와이어프레임 작성</a:t>
            </a:r>
            <a:endParaRPr lang="en-US" altLang="ko-KR" sz="1400" smtClean="0">
              <a:latin typeface="Noto Sans KR" panose="020B0500000000000000" pitchFamily="34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C8F92-4D05-45D6-8A1C-BB222026795A}"/>
              </a:ext>
            </a:extLst>
          </p:cNvPr>
          <p:cNvSpPr/>
          <p:nvPr/>
        </p:nvSpPr>
        <p:spPr>
          <a:xfrm>
            <a:off x="4802075" y="1458543"/>
            <a:ext cx="840936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id-ID" sz="1600" b="1">
                <a:latin typeface="Noto Sans KR" panose="020B0500000000000000" pitchFamily="34" charset="-127"/>
              </a:rPr>
              <a:t>WEEK 2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3FEE77-BEA8-4841-BB4F-825AC65EF4F6}"/>
              </a:ext>
            </a:extLst>
          </p:cNvPr>
          <p:cNvSpPr txBox="1"/>
          <p:nvPr/>
        </p:nvSpPr>
        <p:spPr>
          <a:xfrm>
            <a:off x="749317" y="2367773"/>
            <a:ext cx="2520000" cy="1287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프로젝트 설계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명세 파악</a:t>
            </a: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1C0DD9-5F8C-4A79-9AC5-809A5E76312E}"/>
              </a:ext>
            </a:extLst>
          </p:cNvPr>
          <p:cNvSpPr/>
          <p:nvPr/>
        </p:nvSpPr>
        <p:spPr>
          <a:xfrm>
            <a:off x="8903443" y="1458543"/>
            <a:ext cx="840936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id-ID" sz="1600" b="1">
                <a:latin typeface="Noto Sans KR" panose="020B0500000000000000" pitchFamily="34" charset="-127"/>
              </a:rPr>
              <a:t>WEEK </a:t>
            </a:r>
            <a:r>
              <a:rPr lang="en-US" sz="1600" b="1" smtClean="0">
                <a:latin typeface="Noto Sans KR" panose="020B0500000000000000" pitchFamily="34" charset="-127"/>
              </a:rPr>
              <a:t>3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B64A31-492D-478C-86D8-A1CA7AA03ED8}"/>
              </a:ext>
            </a:extLst>
          </p:cNvPr>
          <p:cNvCxnSpPr>
            <a:cxnSpLocks/>
          </p:cNvCxnSpPr>
          <p:nvPr/>
        </p:nvCxnSpPr>
        <p:spPr>
          <a:xfrm>
            <a:off x="786986" y="1961664"/>
            <a:ext cx="10618028" cy="0"/>
          </a:xfrm>
          <a:prstGeom prst="line">
            <a:avLst/>
          </a:prstGeom>
          <a:ln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66C8A4-DF56-44A9-B1B9-1F4BA3175098}"/>
              </a:ext>
            </a:extLst>
          </p:cNvPr>
          <p:cNvGrpSpPr/>
          <p:nvPr/>
        </p:nvGrpSpPr>
        <p:grpSpPr>
          <a:xfrm>
            <a:off x="749317" y="1829462"/>
            <a:ext cx="264404" cy="264404"/>
            <a:chOff x="2149012" y="2066750"/>
            <a:chExt cx="914400" cy="9144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B891AE5-92E9-401A-B111-443620DEC05A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7ED4D-AC7A-4AB7-8E49-3D4BE7356A44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3A6E3C-C5FB-49AF-9BCA-A64F8FC866CE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33CD427-D4C2-4CE8-839B-C5F80CCE5F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565445-0002-40E2-ACF4-D834C56EE8AA}"/>
              </a:ext>
            </a:extLst>
          </p:cNvPr>
          <p:cNvGrpSpPr/>
          <p:nvPr/>
        </p:nvGrpSpPr>
        <p:grpSpPr>
          <a:xfrm>
            <a:off x="4802075" y="1829462"/>
            <a:ext cx="264404" cy="264404"/>
            <a:chOff x="2149012" y="2066750"/>
            <a:chExt cx="914400" cy="9144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8333F5-8550-4097-9F83-D485C326F439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6466A91-7463-437A-8613-21D32356194C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B20D15-5509-4931-9F05-B19D4B1C9E83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843FB6B-409C-4C85-9FB6-0419E4DFE2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7CED66-C9AC-4719-9951-8307B5F9D7CF}"/>
              </a:ext>
            </a:extLst>
          </p:cNvPr>
          <p:cNvGrpSpPr/>
          <p:nvPr/>
        </p:nvGrpSpPr>
        <p:grpSpPr>
          <a:xfrm>
            <a:off x="8903443" y="1829462"/>
            <a:ext cx="264404" cy="264404"/>
            <a:chOff x="2149012" y="2066750"/>
            <a:chExt cx="914400" cy="9144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3007F5-4B52-4585-92F0-33EE2A698C01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C25C306-BD68-4B83-A29D-4B07E42857F0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BED8B80-1817-4A36-A35F-A0D0855C98E2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A2204C-1174-4B84-AB5D-B022968BED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8134ADE-13B6-45E2-A416-7CC9FC6FB32E}"/>
              </a:ext>
            </a:extLst>
          </p:cNvPr>
          <p:cNvSpPr/>
          <p:nvPr/>
        </p:nvSpPr>
        <p:spPr>
          <a:xfrm>
            <a:off x="853318" y="2202388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FA946D9-6551-4B30-8AC6-5BF895EAF3A1}"/>
              </a:ext>
            </a:extLst>
          </p:cNvPr>
          <p:cNvSpPr/>
          <p:nvPr/>
        </p:nvSpPr>
        <p:spPr>
          <a:xfrm>
            <a:off x="4906076" y="2202388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F8BFCD9F-CCDB-45C1-AF2C-A0A8D7B55FD1}"/>
              </a:ext>
            </a:extLst>
          </p:cNvPr>
          <p:cNvSpPr/>
          <p:nvPr/>
        </p:nvSpPr>
        <p:spPr>
          <a:xfrm>
            <a:off x="9007443" y="2202388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cxnSp>
        <p:nvCxnSpPr>
          <p:cNvPr id="59" name="Straight Connector 28">
            <a:extLst>
              <a:ext uri="{FF2B5EF4-FFF2-40B4-BE49-F238E27FC236}">
                <a16:creationId xmlns:a16="http://schemas.microsoft.com/office/drawing/2014/main" id="{84B64A31-492D-478C-86D8-A1CA7AA03ED8}"/>
              </a:ext>
            </a:extLst>
          </p:cNvPr>
          <p:cNvCxnSpPr>
            <a:cxnSpLocks/>
          </p:cNvCxnSpPr>
          <p:nvPr/>
        </p:nvCxnSpPr>
        <p:spPr>
          <a:xfrm>
            <a:off x="786986" y="4527261"/>
            <a:ext cx="10618028" cy="0"/>
          </a:xfrm>
          <a:prstGeom prst="line">
            <a:avLst/>
          </a:prstGeom>
          <a:ln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03811C-E6D9-4C90-99AD-9D3B1703C034}"/>
              </a:ext>
            </a:extLst>
          </p:cNvPr>
          <p:cNvSpPr txBox="1"/>
          <p:nvPr/>
        </p:nvSpPr>
        <p:spPr>
          <a:xfrm>
            <a:off x="8757617" y="4942182"/>
            <a:ext cx="2520000" cy="1287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발표 및 </a:t>
            </a:r>
            <a:r>
              <a:rPr lang="en-US" altLang="ko-KR" sz="1400" smtClean="0">
                <a:latin typeface="Noto Sans KR" panose="020B0500000000000000" pitchFamily="34" charset="-127"/>
              </a:rPr>
              <a:t>UCC </a:t>
            </a:r>
            <a:r>
              <a:rPr lang="ko-KR" altLang="en-US" sz="1400" smtClean="0">
                <a:latin typeface="Noto Sans KR" panose="020B0500000000000000" pitchFamily="34" charset="-127"/>
              </a:rPr>
              <a:t>준비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86" name="Rectangle 16">
            <a:extLst>
              <a:ext uri="{FF2B5EF4-FFF2-40B4-BE49-F238E27FC236}">
                <a16:creationId xmlns:a16="http://schemas.microsoft.com/office/drawing/2014/main" id="{533DE416-FDF2-4479-8EF2-FA3F4BCAAEB5}"/>
              </a:ext>
            </a:extLst>
          </p:cNvPr>
          <p:cNvSpPr/>
          <p:nvPr/>
        </p:nvSpPr>
        <p:spPr>
          <a:xfrm>
            <a:off x="749317" y="4048022"/>
            <a:ext cx="840936" cy="43704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40000"/>
              </a:lnSpc>
            </a:pPr>
            <a:r>
              <a:rPr lang="id-ID" sz="1600" b="1" smtClean="0">
                <a:latin typeface="Noto Sans KR" panose="020B0500000000000000" pitchFamily="34" charset="-127"/>
              </a:rPr>
              <a:t>WEEK </a:t>
            </a:r>
            <a:r>
              <a:rPr lang="en-US" sz="1600" b="1" smtClean="0">
                <a:latin typeface="Noto Sans KR" panose="020B0500000000000000" pitchFamily="34" charset="-127"/>
              </a:rPr>
              <a:t>4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F484E6F-DE08-44DE-9315-54BC7135B473}"/>
              </a:ext>
            </a:extLst>
          </p:cNvPr>
          <p:cNvSpPr txBox="1"/>
          <p:nvPr/>
        </p:nvSpPr>
        <p:spPr>
          <a:xfrm>
            <a:off x="4753467" y="4942182"/>
            <a:ext cx="2520000" cy="1287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피드백 바탕으로 수정</a:t>
            </a:r>
            <a:r>
              <a:rPr lang="en-US" altLang="ko-KR" sz="1400" smtClean="0">
                <a:latin typeface="Noto Sans KR" panose="020B0500000000000000" pitchFamily="34" charset="-127"/>
              </a:rPr>
              <a:t>, </a:t>
            </a:r>
            <a:r>
              <a:rPr lang="ko-KR" altLang="en-US" sz="1400" smtClean="0">
                <a:latin typeface="Noto Sans KR" panose="020B0500000000000000" pitchFamily="34" charset="-127"/>
              </a:rPr>
              <a:t>보완</a:t>
            </a:r>
            <a:endParaRPr lang="en-US" altLang="ko-KR" sz="1400" smtClean="0">
              <a:latin typeface="Noto Sans KR" panose="020B0500000000000000" pitchFamily="34" charset="-127"/>
            </a:endParaRPr>
          </a:p>
        </p:txBody>
      </p:sp>
      <p:sp>
        <p:nvSpPr>
          <p:cNvPr id="88" name="Rectangle 20">
            <a:extLst>
              <a:ext uri="{FF2B5EF4-FFF2-40B4-BE49-F238E27FC236}">
                <a16:creationId xmlns:a16="http://schemas.microsoft.com/office/drawing/2014/main" id="{22AC8F92-4D05-45D6-8A1C-BB222026795A}"/>
              </a:ext>
            </a:extLst>
          </p:cNvPr>
          <p:cNvSpPr/>
          <p:nvPr/>
        </p:nvSpPr>
        <p:spPr>
          <a:xfrm>
            <a:off x="4802075" y="4048022"/>
            <a:ext cx="840936" cy="43704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40000"/>
              </a:lnSpc>
            </a:pPr>
            <a:r>
              <a:rPr lang="id-ID" sz="1600" b="1">
                <a:latin typeface="Noto Sans KR" panose="020B0500000000000000" pitchFamily="34" charset="-127"/>
              </a:rPr>
              <a:t>WEEK </a:t>
            </a:r>
            <a:r>
              <a:rPr lang="en-US" sz="1600" b="1" smtClean="0">
                <a:latin typeface="Noto Sans KR" panose="020B0500000000000000" pitchFamily="34" charset="-127"/>
              </a:rPr>
              <a:t>5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3FEE77-BEA8-4841-BB4F-825AC65EF4F6}"/>
              </a:ext>
            </a:extLst>
          </p:cNvPr>
          <p:cNvSpPr txBox="1"/>
          <p:nvPr/>
        </p:nvSpPr>
        <p:spPr>
          <a:xfrm>
            <a:off x="749317" y="4942182"/>
            <a:ext cx="2520000" cy="1287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>
            <a:noAutofit/>
          </a:bodyPr>
          <a:lstStyle/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프론트엔드 개발 마무리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ko-KR" altLang="en-US" sz="1400" smtClean="0">
                <a:latin typeface="Noto Sans KR" panose="020B0500000000000000" pitchFamily="34" charset="-127"/>
              </a:rPr>
              <a:t>백엔드 로직 보완</a:t>
            </a:r>
            <a:endParaRPr lang="en-US" altLang="ko-KR" sz="1400" smtClean="0">
              <a:latin typeface="Noto Sans KR" panose="020B0500000000000000" pitchFamily="34" charset="-127"/>
            </a:endParaRPr>
          </a:p>
          <a:p>
            <a:pPr marL="180975" indent="-180975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›"/>
            </a:pPr>
            <a:endParaRPr lang="id-ID" sz="1400" dirty="0">
              <a:latin typeface="Noto Sans KR" panose="020B0500000000000000" pitchFamily="34" charset="-127"/>
            </a:endParaRPr>
          </a:p>
        </p:txBody>
      </p:sp>
      <p:sp>
        <p:nvSpPr>
          <p:cNvPr id="90" name="Rectangle 26">
            <a:extLst>
              <a:ext uri="{FF2B5EF4-FFF2-40B4-BE49-F238E27FC236}">
                <a16:creationId xmlns:a16="http://schemas.microsoft.com/office/drawing/2014/main" id="{E51C0DD9-5F8C-4A79-9AC5-809A5E76312E}"/>
              </a:ext>
            </a:extLst>
          </p:cNvPr>
          <p:cNvSpPr/>
          <p:nvPr/>
        </p:nvSpPr>
        <p:spPr>
          <a:xfrm>
            <a:off x="8903443" y="4048022"/>
            <a:ext cx="840936" cy="43704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>
              <a:lnSpc>
                <a:spcPct val="140000"/>
              </a:lnSpc>
            </a:pPr>
            <a:r>
              <a:rPr lang="id-ID" sz="1600" b="1">
                <a:latin typeface="Noto Sans KR" panose="020B0500000000000000" pitchFamily="34" charset="-127"/>
              </a:rPr>
              <a:t>WEEK </a:t>
            </a:r>
            <a:r>
              <a:rPr lang="en-US" sz="1600" b="1" smtClean="0">
                <a:latin typeface="Noto Sans KR" panose="020B0500000000000000" pitchFamily="34" charset="-127"/>
              </a:rPr>
              <a:t>6</a:t>
            </a:r>
            <a:endParaRPr lang="en-US" sz="1600" b="1">
              <a:latin typeface="Noto Sans KR" panose="020B0500000000000000" pitchFamily="34" charset="-127"/>
            </a:endParaRPr>
          </a:p>
        </p:txBody>
      </p:sp>
      <p:grpSp>
        <p:nvGrpSpPr>
          <p:cNvPr id="91" name="Group 9">
            <a:extLst>
              <a:ext uri="{FF2B5EF4-FFF2-40B4-BE49-F238E27FC236}">
                <a16:creationId xmlns:a16="http://schemas.microsoft.com/office/drawing/2014/main" id="{FC66C8A4-DF56-44A9-B1B9-1F4BA3175098}"/>
              </a:ext>
            </a:extLst>
          </p:cNvPr>
          <p:cNvGrpSpPr/>
          <p:nvPr/>
        </p:nvGrpSpPr>
        <p:grpSpPr>
          <a:xfrm>
            <a:off x="749317" y="4418941"/>
            <a:ext cx="264404" cy="264404"/>
            <a:chOff x="2149012" y="2066750"/>
            <a:chExt cx="914400" cy="914400"/>
          </a:xfrm>
        </p:grpSpPr>
        <p:sp>
          <p:nvSpPr>
            <p:cNvPr id="92" name="Oval 1">
              <a:extLst>
                <a:ext uri="{FF2B5EF4-FFF2-40B4-BE49-F238E27FC236}">
                  <a16:creationId xmlns:a16="http://schemas.microsoft.com/office/drawing/2014/main" id="{6B891AE5-92E9-401A-B111-443620DEC05A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93" name="Group 8">
              <a:extLst>
                <a:ext uri="{FF2B5EF4-FFF2-40B4-BE49-F238E27FC236}">
                  <a16:creationId xmlns:a16="http://schemas.microsoft.com/office/drawing/2014/main" id="{DE97ED4D-AC7A-4AB7-8E49-3D4BE7356A44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94" name="Straight Connector 7">
                <a:extLst>
                  <a:ext uri="{FF2B5EF4-FFF2-40B4-BE49-F238E27FC236}">
                    <a16:creationId xmlns:a16="http://schemas.microsoft.com/office/drawing/2014/main" id="{B13A6E3C-C5FB-49AF-9BCA-A64F8FC866CE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24">
                <a:extLst>
                  <a:ext uri="{FF2B5EF4-FFF2-40B4-BE49-F238E27FC236}">
                    <a16:creationId xmlns:a16="http://schemas.microsoft.com/office/drawing/2014/main" id="{233CD427-D4C2-4CE8-839B-C5F80CCE5F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27">
            <a:extLst>
              <a:ext uri="{FF2B5EF4-FFF2-40B4-BE49-F238E27FC236}">
                <a16:creationId xmlns:a16="http://schemas.microsoft.com/office/drawing/2014/main" id="{EF565445-0002-40E2-ACF4-D834C56EE8AA}"/>
              </a:ext>
            </a:extLst>
          </p:cNvPr>
          <p:cNvGrpSpPr/>
          <p:nvPr/>
        </p:nvGrpSpPr>
        <p:grpSpPr>
          <a:xfrm>
            <a:off x="4802075" y="4418941"/>
            <a:ext cx="264404" cy="264404"/>
            <a:chOff x="2149012" y="2066750"/>
            <a:chExt cx="914400" cy="914400"/>
          </a:xfrm>
        </p:grpSpPr>
        <p:sp>
          <p:nvSpPr>
            <p:cNvPr id="97" name="Oval 29">
              <a:extLst>
                <a:ext uri="{FF2B5EF4-FFF2-40B4-BE49-F238E27FC236}">
                  <a16:creationId xmlns:a16="http://schemas.microsoft.com/office/drawing/2014/main" id="{A58333F5-8550-4097-9F83-D485C326F439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98" name="Group 34">
              <a:extLst>
                <a:ext uri="{FF2B5EF4-FFF2-40B4-BE49-F238E27FC236}">
                  <a16:creationId xmlns:a16="http://schemas.microsoft.com/office/drawing/2014/main" id="{F6466A91-7463-437A-8613-21D32356194C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99" name="Straight Connector 35">
                <a:extLst>
                  <a:ext uri="{FF2B5EF4-FFF2-40B4-BE49-F238E27FC236}">
                    <a16:creationId xmlns:a16="http://schemas.microsoft.com/office/drawing/2014/main" id="{C8B20D15-5509-4931-9F05-B19D4B1C9E83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36">
                <a:extLst>
                  <a:ext uri="{FF2B5EF4-FFF2-40B4-BE49-F238E27FC236}">
                    <a16:creationId xmlns:a16="http://schemas.microsoft.com/office/drawing/2014/main" id="{D843FB6B-409C-4C85-9FB6-0419E4DFE2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Group 42">
            <a:extLst>
              <a:ext uri="{FF2B5EF4-FFF2-40B4-BE49-F238E27FC236}">
                <a16:creationId xmlns:a16="http://schemas.microsoft.com/office/drawing/2014/main" id="{E07CED66-C9AC-4719-9951-8307B5F9D7CF}"/>
              </a:ext>
            </a:extLst>
          </p:cNvPr>
          <p:cNvGrpSpPr/>
          <p:nvPr/>
        </p:nvGrpSpPr>
        <p:grpSpPr>
          <a:xfrm>
            <a:off x="8903443" y="4418941"/>
            <a:ext cx="264404" cy="264404"/>
            <a:chOff x="2149012" y="2066750"/>
            <a:chExt cx="914400" cy="914400"/>
          </a:xfrm>
        </p:grpSpPr>
        <p:sp>
          <p:nvSpPr>
            <p:cNvPr id="102" name="Oval 43">
              <a:extLst>
                <a:ext uri="{FF2B5EF4-FFF2-40B4-BE49-F238E27FC236}">
                  <a16:creationId xmlns:a16="http://schemas.microsoft.com/office/drawing/2014/main" id="{773007F5-4B52-4585-92F0-33EE2A698C01}"/>
                </a:ext>
              </a:extLst>
            </p:cNvPr>
            <p:cNvSpPr/>
            <p:nvPr/>
          </p:nvSpPr>
          <p:spPr>
            <a:xfrm>
              <a:off x="2149012" y="2066750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>
                <a:latin typeface="Noto Sans KR" panose="020B0500000000000000" pitchFamily="34" charset="-127"/>
              </a:endParaRPr>
            </a:p>
          </p:txBody>
        </p:sp>
        <p:grpSp>
          <p:nvGrpSpPr>
            <p:cNvPr id="103" name="Group 44">
              <a:extLst>
                <a:ext uri="{FF2B5EF4-FFF2-40B4-BE49-F238E27FC236}">
                  <a16:creationId xmlns:a16="http://schemas.microsoft.com/office/drawing/2014/main" id="{FC25C306-BD68-4B83-A29D-4B07E42857F0}"/>
                </a:ext>
              </a:extLst>
            </p:cNvPr>
            <p:cNvGrpSpPr/>
            <p:nvPr/>
          </p:nvGrpSpPr>
          <p:grpSpPr>
            <a:xfrm>
              <a:off x="2508682" y="2328890"/>
              <a:ext cx="195062" cy="390120"/>
              <a:chOff x="2276475" y="1850694"/>
              <a:chExt cx="914400" cy="1828800"/>
            </a:xfrm>
          </p:grpSpPr>
          <p:cxnSp>
            <p:nvCxnSpPr>
              <p:cNvPr id="104" name="Straight Connector 45">
                <a:extLst>
                  <a:ext uri="{FF2B5EF4-FFF2-40B4-BE49-F238E27FC236}">
                    <a16:creationId xmlns:a16="http://schemas.microsoft.com/office/drawing/2014/main" id="{9BED8B80-1817-4A36-A35F-A0D0855C98E2}"/>
                  </a:ext>
                </a:extLst>
              </p:cNvPr>
              <p:cNvCxnSpPr/>
              <p:nvPr/>
            </p:nvCxnSpPr>
            <p:spPr>
              <a:xfrm>
                <a:off x="2276475" y="18506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46">
                <a:extLst>
                  <a:ext uri="{FF2B5EF4-FFF2-40B4-BE49-F238E27FC236}">
                    <a16:creationId xmlns:a16="http://schemas.microsoft.com/office/drawing/2014/main" id="{7BA2204C-1174-4B84-AB5D-B022968BED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6475" y="2765094"/>
                <a:ext cx="914400" cy="91440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Isosceles Triangle 10">
            <a:extLst>
              <a:ext uri="{FF2B5EF4-FFF2-40B4-BE49-F238E27FC236}">
                <a16:creationId xmlns:a16="http://schemas.microsoft.com/office/drawing/2014/main" id="{38134ADE-13B6-45E2-A416-7CC9FC6FB32E}"/>
              </a:ext>
            </a:extLst>
          </p:cNvPr>
          <p:cNvSpPr/>
          <p:nvPr/>
        </p:nvSpPr>
        <p:spPr>
          <a:xfrm>
            <a:off x="853318" y="4776797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7" name="Isosceles Triangle 47">
            <a:extLst>
              <a:ext uri="{FF2B5EF4-FFF2-40B4-BE49-F238E27FC236}">
                <a16:creationId xmlns:a16="http://schemas.microsoft.com/office/drawing/2014/main" id="{DFA946D9-6551-4B30-8AC6-5BF895EAF3A1}"/>
              </a:ext>
            </a:extLst>
          </p:cNvPr>
          <p:cNvSpPr/>
          <p:nvPr/>
        </p:nvSpPr>
        <p:spPr>
          <a:xfrm>
            <a:off x="4906076" y="4776797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9" name="Isosceles Triangle 49">
            <a:extLst>
              <a:ext uri="{FF2B5EF4-FFF2-40B4-BE49-F238E27FC236}">
                <a16:creationId xmlns:a16="http://schemas.microsoft.com/office/drawing/2014/main" id="{F8BFCD9F-CCDB-45C1-AF2C-A0A8D7B55FD1}"/>
              </a:ext>
            </a:extLst>
          </p:cNvPr>
          <p:cNvSpPr/>
          <p:nvPr/>
        </p:nvSpPr>
        <p:spPr>
          <a:xfrm>
            <a:off x="9007443" y="4776797"/>
            <a:ext cx="197372" cy="170148"/>
          </a:xfrm>
          <a:prstGeom prst="triangle">
            <a:avLst>
              <a:gd name="adj" fmla="val 1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07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Noto Sans"/>
        <a:ea typeface="Noto Sans KR"/>
        <a:cs typeface=""/>
      </a:majorFont>
      <a:minorFont>
        <a:latin typeface="Noto Sans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893</Words>
  <Application>Microsoft Office PowerPoint</Application>
  <PresentationFormat>와이드스크린</PresentationFormat>
  <Paragraphs>225</Paragraphs>
  <Slides>17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Montserrat</vt:lpstr>
      <vt:lpstr>Noto Sans KR</vt:lpstr>
      <vt:lpstr>Open Sans</vt:lpstr>
      <vt:lpstr>맑은 고딕</vt:lpstr>
      <vt:lpstr>Arial</vt:lpstr>
      <vt:lpstr>Calibri</vt:lpstr>
      <vt:lpstr>Cambria Math</vt:lpstr>
      <vt:lpstr>Noto Sans</vt:lpstr>
      <vt:lpstr>Office Theme</vt:lpstr>
      <vt:lpstr>스마트 라인 모니터링 어플리케이션 </vt:lpstr>
      <vt:lpstr>순서</vt:lpstr>
      <vt:lpstr>비콘을 활용해 근무자의 위치를 한눈에 모니터링할 수 있는 어플리케이션</vt:lpstr>
      <vt:lpstr>비콘을 활용해 근무자의 위치를 한눈에 모니터링할 수 있는 어플리케이션</vt:lpstr>
      <vt:lpstr>가설</vt:lpstr>
      <vt:lpstr>가설</vt:lpstr>
      <vt:lpstr>실험 결과</vt:lpstr>
      <vt:lpstr>실험 결과</vt:lpstr>
      <vt:lpstr>기존 개발 계획</vt:lpstr>
      <vt:lpstr>수정된 개발 계획</vt:lpstr>
      <vt:lpstr>기술 스택에 대한 고민</vt:lpstr>
      <vt:lpstr>발생한 이슈들</vt:lpstr>
      <vt:lpstr>핵심 기능 - 모니터링</vt:lpstr>
      <vt:lpstr>핵심 기능 - 모니터링</vt:lpstr>
      <vt:lpstr>PowerPoint 프레젠테이션</vt:lpstr>
      <vt:lpstr>팀원 소개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varief setyawan</dc:creator>
  <cp:lastModifiedBy>multicampus</cp:lastModifiedBy>
  <cp:revision>88</cp:revision>
  <dcterms:created xsi:type="dcterms:W3CDTF">2019-07-09T09:05:28Z</dcterms:created>
  <dcterms:modified xsi:type="dcterms:W3CDTF">2021-05-21T01:41:53Z</dcterms:modified>
</cp:coreProperties>
</file>